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99" r:id="rId3"/>
    <p:sldId id="300" r:id="rId4"/>
    <p:sldId id="302" r:id="rId5"/>
    <p:sldId id="311" r:id="rId6"/>
    <p:sldId id="312" r:id="rId7"/>
    <p:sldId id="314" r:id="rId8"/>
    <p:sldId id="305" r:id="rId9"/>
    <p:sldId id="303" r:id="rId10"/>
    <p:sldId id="316" r:id="rId11"/>
    <p:sldId id="306" r:id="rId12"/>
    <p:sldId id="317" r:id="rId13"/>
    <p:sldId id="309" r:id="rId14"/>
    <p:sldId id="318" r:id="rId15"/>
    <p:sldId id="319" r:id="rId16"/>
    <p:sldId id="307" r:id="rId17"/>
    <p:sldId id="308" r:id="rId18"/>
    <p:sldId id="301" r:id="rId19"/>
    <p:sldId id="29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48"/>
    <p:restoredTop sz="95377"/>
  </p:normalViewPr>
  <p:slideViewPr>
    <p:cSldViewPr snapToGrid="0" snapToObjects="1">
      <p:cViewPr varScale="1">
        <p:scale>
          <a:sx n="85" d="100"/>
          <a:sy n="85" d="100"/>
        </p:scale>
        <p:origin x="23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B80822-076A-4C48-AAC3-415A4D3AC582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1496EB37-93F7-40F9-AD12-E22A2DF9D136}">
      <dgm:prSet phldrT="[Text]"/>
      <dgm:spPr/>
      <dgm:t>
        <a:bodyPr/>
        <a:lstStyle/>
        <a:p>
          <a:r>
            <a:rPr lang="en-US" dirty="0"/>
            <a:t>REDUCE HUMAN EFFORTS</a:t>
          </a:r>
          <a:endParaRPr lang="en-IN" dirty="0"/>
        </a:p>
      </dgm:t>
    </dgm:pt>
    <dgm:pt modelId="{2673A482-A24E-42EC-8BB8-353CC89B1646}" type="parTrans" cxnId="{C53A8252-AFC3-4022-B3D4-8F6FF9EBD984}">
      <dgm:prSet/>
      <dgm:spPr/>
      <dgm:t>
        <a:bodyPr/>
        <a:lstStyle/>
        <a:p>
          <a:endParaRPr lang="en-IN"/>
        </a:p>
      </dgm:t>
    </dgm:pt>
    <dgm:pt modelId="{878BDF4D-F23E-4166-A5E7-608F95A1B79A}" type="sibTrans" cxnId="{C53A8252-AFC3-4022-B3D4-8F6FF9EBD984}">
      <dgm:prSet/>
      <dgm:spPr/>
      <dgm:t>
        <a:bodyPr/>
        <a:lstStyle/>
        <a:p>
          <a:endParaRPr lang="en-IN"/>
        </a:p>
      </dgm:t>
    </dgm:pt>
    <dgm:pt modelId="{1610DAF6-575D-470D-A021-9DD385E48390}">
      <dgm:prSet phldrT="[Text]"/>
      <dgm:spPr/>
      <dgm:t>
        <a:bodyPr/>
        <a:lstStyle/>
        <a:p>
          <a:r>
            <a:rPr lang="en-US" dirty="0"/>
            <a:t>REDUCES </a:t>
          </a:r>
        </a:p>
        <a:p>
          <a:r>
            <a:rPr lang="en-US" dirty="0"/>
            <a:t>ELECTRICITY USES</a:t>
          </a:r>
          <a:endParaRPr lang="en-IN" dirty="0"/>
        </a:p>
      </dgm:t>
    </dgm:pt>
    <dgm:pt modelId="{40FD2949-85A6-4EB2-81B9-10BB90ACF537}" type="parTrans" cxnId="{C97EA7FC-9346-4EC3-A096-AD7555589339}">
      <dgm:prSet/>
      <dgm:spPr/>
      <dgm:t>
        <a:bodyPr/>
        <a:lstStyle/>
        <a:p>
          <a:endParaRPr lang="en-IN"/>
        </a:p>
      </dgm:t>
    </dgm:pt>
    <dgm:pt modelId="{D817A457-740E-4946-90A4-FBE42A0D3873}" type="sibTrans" cxnId="{C97EA7FC-9346-4EC3-A096-AD7555589339}">
      <dgm:prSet/>
      <dgm:spPr/>
      <dgm:t>
        <a:bodyPr/>
        <a:lstStyle/>
        <a:p>
          <a:endParaRPr lang="en-IN"/>
        </a:p>
      </dgm:t>
    </dgm:pt>
    <dgm:pt modelId="{53474096-0C7D-40F8-A7C6-97C907B68AA4}">
      <dgm:prSet phldrT="[Text]"/>
      <dgm:spPr/>
      <dgm:t>
        <a:bodyPr/>
        <a:lstStyle/>
        <a:p>
          <a:r>
            <a:rPr lang="en-US" dirty="0"/>
            <a:t>REDUCE WATER</a:t>
          </a:r>
        </a:p>
        <a:p>
          <a:r>
            <a:rPr lang="en-US" dirty="0"/>
            <a:t>WASTAGE </a:t>
          </a:r>
          <a:endParaRPr lang="en-IN" dirty="0"/>
        </a:p>
      </dgm:t>
    </dgm:pt>
    <dgm:pt modelId="{5543547B-9413-4CEC-B552-D869BA0EE071}" type="parTrans" cxnId="{1140EDD2-2969-47D5-B518-375EED4414D8}">
      <dgm:prSet/>
      <dgm:spPr/>
      <dgm:t>
        <a:bodyPr/>
        <a:lstStyle/>
        <a:p>
          <a:endParaRPr lang="en-IN"/>
        </a:p>
      </dgm:t>
    </dgm:pt>
    <dgm:pt modelId="{712A1895-5560-451D-9FFE-5885CD4E2AC9}" type="sibTrans" cxnId="{1140EDD2-2969-47D5-B518-375EED4414D8}">
      <dgm:prSet/>
      <dgm:spPr/>
      <dgm:t>
        <a:bodyPr/>
        <a:lstStyle/>
        <a:p>
          <a:endParaRPr lang="en-IN"/>
        </a:p>
      </dgm:t>
    </dgm:pt>
    <dgm:pt modelId="{9F6AC403-F2F9-437E-A63A-3B684559F005}">
      <dgm:prSet/>
      <dgm:spPr/>
      <dgm:t>
        <a:bodyPr/>
        <a:lstStyle/>
        <a:p>
          <a:endParaRPr lang="en-IN" dirty="0"/>
        </a:p>
      </dgm:t>
    </dgm:pt>
    <dgm:pt modelId="{FA982041-7B4B-4C5F-AA5D-04D75C337599}" type="parTrans" cxnId="{54B9E5DC-3482-4120-B413-49780CED65B1}">
      <dgm:prSet/>
      <dgm:spPr/>
      <dgm:t>
        <a:bodyPr/>
        <a:lstStyle/>
        <a:p>
          <a:endParaRPr lang="en-IN"/>
        </a:p>
      </dgm:t>
    </dgm:pt>
    <dgm:pt modelId="{81A6CF84-6BC0-4724-91C5-3D0A727BF314}" type="sibTrans" cxnId="{54B9E5DC-3482-4120-B413-49780CED65B1}">
      <dgm:prSet/>
      <dgm:spPr/>
      <dgm:t>
        <a:bodyPr/>
        <a:lstStyle/>
        <a:p>
          <a:endParaRPr lang="en-IN"/>
        </a:p>
      </dgm:t>
    </dgm:pt>
    <dgm:pt modelId="{EFF76184-19F7-4224-A64B-691FD5BB6508}">
      <dgm:prSet phldrT="[Text]"/>
      <dgm:spPr/>
      <dgm:t>
        <a:bodyPr/>
        <a:lstStyle/>
        <a:p>
          <a:r>
            <a:rPr lang="en-US" dirty="0"/>
            <a:t>COSTEMIZABLE</a:t>
          </a:r>
        </a:p>
      </dgm:t>
    </dgm:pt>
    <dgm:pt modelId="{962472E8-0603-4509-9BFF-D31AC3B618B9}" type="parTrans" cxnId="{27064441-8932-4624-A700-22D00FD51E1D}">
      <dgm:prSet/>
      <dgm:spPr/>
      <dgm:t>
        <a:bodyPr/>
        <a:lstStyle/>
        <a:p>
          <a:endParaRPr lang="en-IN"/>
        </a:p>
      </dgm:t>
    </dgm:pt>
    <dgm:pt modelId="{22FD9E6A-FAF1-4817-BFAE-40C71FF05145}" type="sibTrans" cxnId="{27064441-8932-4624-A700-22D00FD51E1D}">
      <dgm:prSet/>
      <dgm:spPr/>
      <dgm:t>
        <a:bodyPr/>
        <a:lstStyle/>
        <a:p>
          <a:endParaRPr lang="en-IN"/>
        </a:p>
      </dgm:t>
    </dgm:pt>
    <dgm:pt modelId="{C29EF262-7EFA-46CC-9527-067D521BF9AF}">
      <dgm:prSet phldrT="[Text]"/>
      <dgm:spPr/>
      <dgm:t>
        <a:bodyPr/>
        <a:lstStyle/>
        <a:p>
          <a:r>
            <a:rPr lang="en-US" dirty="0"/>
            <a:t>PORTABLE</a:t>
          </a:r>
        </a:p>
      </dgm:t>
    </dgm:pt>
    <dgm:pt modelId="{3BF6FBF0-ECE1-4071-A112-0C6FE983D81E}" type="parTrans" cxnId="{B00472A3-0B72-45CA-862D-2D6564ABC134}">
      <dgm:prSet/>
      <dgm:spPr/>
      <dgm:t>
        <a:bodyPr/>
        <a:lstStyle/>
        <a:p>
          <a:endParaRPr lang="en-IN"/>
        </a:p>
      </dgm:t>
    </dgm:pt>
    <dgm:pt modelId="{A33D0915-F5D2-44EB-B6E4-B3E8D7AE2303}" type="sibTrans" cxnId="{B00472A3-0B72-45CA-862D-2D6564ABC134}">
      <dgm:prSet/>
      <dgm:spPr/>
      <dgm:t>
        <a:bodyPr/>
        <a:lstStyle/>
        <a:p>
          <a:endParaRPr lang="en-IN"/>
        </a:p>
      </dgm:t>
    </dgm:pt>
    <dgm:pt modelId="{F0AE3323-EFA1-4DFE-9135-769A4F25DEC7}" type="pres">
      <dgm:prSet presAssocID="{36B80822-076A-4C48-AAC3-415A4D3AC58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A706DC32-F57D-43EF-971F-07A0D82F5901}" type="pres">
      <dgm:prSet presAssocID="{C29EF262-7EFA-46CC-9527-067D521BF9AF}" presName="Accent5" presStyleCnt="0"/>
      <dgm:spPr/>
    </dgm:pt>
    <dgm:pt modelId="{1952CD24-AB3B-481A-83E3-235842D92EF3}" type="pres">
      <dgm:prSet presAssocID="{C29EF262-7EFA-46CC-9527-067D521BF9AF}" presName="Accent" presStyleLbl="node1" presStyleIdx="0" presStyleCnt="5"/>
      <dgm:spPr/>
    </dgm:pt>
    <dgm:pt modelId="{559026FD-A6D3-4A1F-BD03-D88F7BABA611}" type="pres">
      <dgm:prSet presAssocID="{C29EF262-7EFA-46CC-9527-067D521BF9AF}" presName="ParentBackground5" presStyleCnt="0"/>
      <dgm:spPr/>
    </dgm:pt>
    <dgm:pt modelId="{C5AD4C86-CC35-4443-8B3D-E704761B2770}" type="pres">
      <dgm:prSet presAssocID="{C29EF262-7EFA-46CC-9527-067D521BF9AF}" presName="ParentBackground" presStyleLbl="fgAcc1" presStyleIdx="0" presStyleCnt="5"/>
      <dgm:spPr/>
    </dgm:pt>
    <dgm:pt modelId="{10963660-81F7-43AA-B1EC-6BA4C5454D08}" type="pres">
      <dgm:prSet presAssocID="{C29EF262-7EFA-46CC-9527-067D521BF9AF}" presName="Parent5" presStyleLbl="revTx" presStyleIdx="0" presStyleCnt="1">
        <dgm:presLayoutVars>
          <dgm:chMax val="1"/>
          <dgm:chPref val="1"/>
          <dgm:bulletEnabled val="1"/>
        </dgm:presLayoutVars>
      </dgm:prSet>
      <dgm:spPr/>
    </dgm:pt>
    <dgm:pt modelId="{A9C3C96B-3789-42D6-877A-D1427BB60DCC}" type="pres">
      <dgm:prSet presAssocID="{EFF76184-19F7-4224-A64B-691FD5BB6508}" presName="Accent4" presStyleCnt="0"/>
      <dgm:spPr/>
    </dgm:pt>
    <dgm:pt modelId="{45B7A4D2-AAD1-4E35-A88D-E5FE08141C44}" type="pres">
      <dgm:prSet presAssocID="{EFF76184-19F7-4224-A64B-691FD5BB6508}" presName="Accent" presStyleLbl="node1" presStyleIdx="1" presStyleCnt="5"/>
      <dgm:spPr/>
    </dgm:pt>
    <dgm:pt modelId="{100B70C3-C6F6-46C8-9D99-D4D4DBE913EF}" type="pres">
      <dgm:prSet presAssocID="{EFF76184-19F7-4224-A64B-691FD5BB6508}" presName="ParentBackground4" presStyleCnt="0"/>
      <dgm:spPr/>
    </dgm:pt>
    <dgm:pt modelId="{EB430F06-0152-4C77-90CA-315C5CD5E782}" type="pres">
      <dgm:prSet presAssocID="{EFF76184-19F7-4224-A64B-691FD5BB6508}" presName="ParentBackground" presStyleLbl="fgAcc1" presStyleIdx="1" presStyleCnt="5"/>
      <dgm:spPr/>
    </dgm:pt>
    <dgm:pt modelId="{7959A0BB-E042-4797-8F0E-03758CBFEFF8}" type="pres">
      <dgm:prSet presAssocID="{EFF76184-19F7-4224-A64B-691FD5BB6508}" presName="Parent4" presStyleLbl="revTx" presStyleIdx="0" presStyleCnt="1">
        <dgm:presLayoutVars>
          <dgm:chMax val="1"/>
          <dgm:chPref val="1"/>
          <dgm:bulletEnabled val="1"/>
        </dgm:presLayoutVars>
      </dgm:prSet>
      <dgm:spPr/>
    </dgm:pt>
    <dgm:pt modelId="{93841E10-4FE8-4464-B133-71AC110CBA9A}" type="pres">
      <dgm:prSet presAssocID="{53474096-0C7D-40F8-A7C6-97C907B68AA4}" presName="Accent3" presStyleCnt="0"/>
      <dgm:spPr/>
    </dgm:pt>
    <dgm:pt modelId="{C4268ACC-8CC6-4BF6-925E-9C9B282B7EA6}" type="pres">
      <dgm:prSet presAssocID="{53474096-0C7D-40F8-A7C6-97C907B68AA4}" presName="Accent" presStyleLbl="node1" presStyleIdx="2" presStyleCnt="5"/>
      <dgm:spPr/>
    </dgm:pt>
    <dgm:pt modelId="{13FDEE83-EB48-4F7C-A9D8-4A1AF87B3B02}" type="pres">
      <dgm:prSet presAssocID="{53474096-0C7D-40F8-A7C6-97C907B68AA4}" presName="ParentBackground3" presStyleCnt="0"/>
      <dgm:spPr/>
    </dgm:pt>
    <dgm:pt modelId="{26513E39-0294-40AB-84CB-F2F769D9E30D}" type="pres">
      <dgm:prSet presAssocID="{53474096-0C7D-40F8-A7C6-97C907B68AA4}" presName="ParentBackground" presStyleLbl="fgAcc1" presStyleIdx="2" presStyleCnt="5"/>
      <dgm:spPr/>
    </dgm:pt>
    <dgm:pt modelId="{9D0EF954-BE80-4DB4-9C3F-EE32306639E3}" type="pres">
      <dgm:prSet presAssocID="{53474096-0C7D-40F8-A7C6-97C907B68AA4}" presName="Parent3" presStyleLbl="revTx" presStyleIdx="0" presStyleCnt="1">
        <dgm:presLayoutVars>
          <dgm:chMax val="1"/>
          <dgm:chPref val="1"/>
          <dgm:bulletEnabled val="1"/>
        </dgm:presLayoutVars>
      </dgm:prSet>
      <dgm:spPr/>
    </dgm:pt>
    <dgm:pt modelId="{DDB35F7C-1D7F-43C1-B1C7-2B3B4B226E62}" type="pres">
      <dgm:prSet presAssocID="{1610DAF6-575D-470D-A021-9DD385E48390}" presName="Accent2" presStyleCnt="0"/>
      <dgm:spPr/>
    </dgm:pt>
    <dgm:pt modelId="{2AC6A99A-A3D1-47C7-83E1-DB4738FF083D}" type="pres">
      <dgm:prSet presAssocID="{1610DAF6-575D-470D-A021-9DD385E48390}" presName="Accent" presStyleLbl="node1" presStyleIdx="3" presStyleCnt="5"/>
      <dgm:spPr/>
    </dgm:pt>
    <dgm:pt modelId="{2EAADF32-A594-439A-AEEE-144F29CC5901}" type="pres">
      <dgm:prSet presAssocID="{1610DAF6-575D-470D-A021-9DD385E48390}" presName="ParentBackground2" presStyleCnt="0"/>
      <dgm:spPr/>
    </dgm:pt>
    <dgm:pt modelId="{BCE084D0-A3C2-486B-ACA9-7D2B2A8BA22F}" type="pres">
      <dgm:prSet presAssocID="{1610DAF6-575D-470D-A021-9DD385E48390}" presName="ParentBackground" presStyleLbl="fgAcc1" presStyleIdx="3" presStyleCnt="5"/>
      <dgm:spPr/>
    </dgm:pt>
    <dgm:pt modelId="{5F7D46D0-B1C8-4969-907A-40287EBCFEEB}" type="pres">
      <dgm:prSet presAssocID="{1610DAF6-575D-470D-A021-9DD385E48390}" presName="Parent2" presStyleLbl="revTx" presStyleIdx="0" presStyleCnt="1">
        <dgm:presLayoutVars>
          <dgm:chMax val="1"/>
          <dgm:chPref val="1"/>
          <dgm:bulletEnabled val="1"/>
        </dgm:presLayoutVars>
      </dgm:prSet>
      <dgm:spPr/>
    </dgm:pt>
    <dgm:pt modelId="{DD8EA099-7489-4244-A959-397E5D5F379B}" type="pres">
      <dgm:prSet presAssocID="{1496EB37-93F7-40F9-AD12-E22A2DF9D136}" presName="Accent1" presStyleCnt="0"/>
      <dgm:spPr/>
    </dgm:pt>
    <dgm:pt modelId="{7295168B-9B2E-4F6F-AAE9-387975850F44}" type="pres">
      <dgm:prSet presAssocID="{1496EB37-93F7-40F9-AD12-E22A2DF9D136}" presName="Accent" presStyleLbl="node1" presStyleIdx="4" presStyleCnt="5"/>
      <dgm:spPr/>
    </dgm:pt>
    <dgm:pt modelId="{07792684-8D5A-4868-9FF2-511BD1FD94DD}" type="pres">
      <dgm:prSet presAssocID="{1496EB37-93F7-40F9-AD12-E22A2DF9D136}" presName="ParentBackground1" presStyleCnt="0"/>
      <dgm:spPr/>
    </dgm:pt>
    <dgm:pt modelId="{F283DCAF-AB09-4A5A-A59A-9763FDD7B1D5}" type="pres">
      <dgm:prSet presAssocID="{1496EB37-93F7-40F9-AD12-E22A2DF9D136}" presName="ParentBackground" presStyleLbl="fgAcc1" presStyleIdx="4" presStyleCnt="5"/>
      <dgm:spPr/>
    </dgm:pt>
    <dgm:pt modelId="{B6CE6200-2495-4EB0-876A-3F40DD015F65}" type="pres">
      <dgm:prSet presAssocID="{1496EB37-93F7-40F9-AD12-E22A2DF9D136}" presName="Child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C40F3631-5A27-4287-BACD-F5B20EC86BC8}" type="pres">
      <dgm:prSet presAssocID="{1496EB37-93F7-40F9-AD12-E22A2DF9D136}" presName="Parent1" presStyleLbl="revTx" presStyleIdx="0" presStyleCnt="1">
        <dgm:presLayoutVars>
          <dgm:chMax val="1"/>
          <dgm:chPref val="1"/>
          <dgm:bulletEnabled val="1"/>
        </dgm:presLayoutVars>
      </dgm:prSet>
      <dgm:spPr/>
    </dgm:pt>
  </dgm:ptLst>
  <dgm:cxnLst>
    <dgm:cxn modelId="{F060E012-27A6-49B7-8810-C19BC7C93070}" type="presOf" srcId="{36B80822-076A-4C48-AAC3-415A4D3AC582}" destId="{F0AE3323-EFA1-4DFE-9135-769A4F25DEC7}" srcOrd="0" destOrd="0" presId="urn:microsoft.com/office/officeart/2011/layout/CircleProcess"/>
    <dgm:cxn modelId="{27064441-8932-4624-A700-22D00FD51E1D}" srcId="{36B80822-076A-4C48-AAC3-415A4D3AC582}" destId="{EFF76184-19F7-4224-A64B-691FD5BB6508}" srcOrd="3" destOrd="0" parTransId="{962472E8-0603-4509-9BFF-D31AC3B618B9}" sibTransId="{22FD9E6A-FAF1-4817-BFAE-40C71FF05145}"/>
    <dgm:cxn modelId="{C53A8252-AFC3-4022-B3D4-8F6FF9EBD984}" srcId="{36B80822-076A-4C48-AAC3-415A4D3AC582}" destId="{1496EB37-93F7-40F9-AD12-E22A2DF9D136}" srcOrd="0" destOrd="0" parTransId="{2673A482-A24E-42EC-8BB8-353CC89B1646}" sibTransId="{878BDF4D-F23E-4166-A5E7-608F95A1B79A}"/>
    <dgm:cxn modelId="{BCB26273-D1A1-436B-9B14-9C45D962420D}" type="presOf" srcId="{C29EF262-7EFA-46CC-9527-067D521BF9AF}" destId="{10963660-81F7-43AA-B1EC-6BA4C5454D08}" srcOrd="1" destOrd="0" presId="urn:microsoft.com/office/officeart/2011/layout/CircleProcess"/>
    <dgm:cxn modelId="{CDBD0258-2596-4C6B-AC6D-27C4D9FDE43C}" type="presOf" srcId="{C29EF262-7EFA-46CC-9527-067D521BF9AF}" destId="{C5AD4C86-CC35-4443-8B3D-E704761B2770}" srcOrd="0" destOrd="0" presId="urn:microsoft.com/office/officeart/2011/layout/CircleProcess"/>
    <dgm:cxn modelId="{F448F77F-06D4-4A12-81EE-520420ECA423}" type="presOf" srcId="{53474096-0C7D-40F8-A7C6-97C907B68AA4}" destId="{26513E39-0294-40AB-84CB-F2F769D9E30D}" srcOrd="0" destOrd="0" presId="urn:microsoft.com/office/officeart/2011/layout/CircleProcess"/>
    <dgm:cxn modelId="{5F873680-7178-4D67-8E21-0FE6A75388D6}" type="presOf" srcId="{1610DAF6-575D-470D-A021-9DD385E48390}" destId="{5F7D46D0-B1C8-4969-907A-40287EBCFEEB}" srcOrd="1" destOrd="0" presId="urn:microsoft.com/office/officeart/2011/layout/CircleProcess"/>
    <dgm:cxn modelId="{AEEBAB83-1A76-411C-A133-17A8A26FC62B}" type="presOf" srcId="{EFF76184-19F7-4224-A64B-691FD5BB6508}" destId="{7959A0BB-E042-4797-8F0E-03758CBFEFF8}" srcOrd="1" destOrd="0" presId="urn:microsoft.com/office/officeart/2011/layout/CircleProcess"/>
    <dgm:cxn modelId="{4355EE88-0655-4AC8-B8AC-F73C54FD08BC}" type="presOf" srcId="{1496EB37-93F7-40F9-AD12-E22A2DF9D136}" destId="{C40F3631-5A27-4287-BACD-F5B20EC86BC8}" srcOrd="1" destOrd="0" presId="urn:microsoft.com/office/officeart/2011/layout/CircleProcess"/>
    <dgm:cxn modelId="{B00472A3-0B72-45CA-862D-2D6564ABC134}" srcId="{36B80822-076A-4C48-AAC3-415A4D3AC582}" destId="{C29EF262-7EFA-46CC-9527-067D521BF9AF}" srcOrd="4" destOrd="0" parTransId="{3BF6FBF0-ECE1-4071-A112-0C6FE983D81E}" sibTransId="{A33D0915-F5D2-44EB-B6E4-B3E8D7AE2303}"/>
    <dgm:cxn modelId="{70C9DDAC-E0CB-4EDE-AE52-24AF77FFEE1C}" type="presOf" srcId="{9F6AC403-F2F9-437E-A63A-3B684559F005}" destId="{B6CE6200-2495-4EB0-876A-3F40DD015F65}" srcOrd="0" destOrd="0" presId="urn:microsoft.com/office/officeart/2011/layout/CircleProcess"/>
    <dgm:cxn modelId="{684AFAAE-304F-4542-BD2C-89AA50754634}" type="presOf" srcId="{53474096-0C7D-40F8-A7C6-97C907B68AA4}" destId="{9D0EF954-BE80-4DB4-9C3F-EE32306639E3}" srcOrd="1" destOrd="0" presId="urn:microsoft.com/office/officeart/2011/layout/CircleProcess"/>
    <dgm:cxn modelId="{E0BEE3B5-4CAC-4993-856D-28E333B01990}" type="presOf" srcId="{EFF76184-19F7-4224-A64B-691FD5BB6508}" destId="{EB430F06-0152-4C77-90CA-315C5CD5E782}" srcOrd="0" destOrd="0" presId="urn:microsoft.com/office/officeart/2011/layout/CircleProcess"/>
    <dgm:cxn modelId="{666E5FB9-9A91-429C-8306-167EF6B4E6BF}" type="presOf" srcId="{1496EB37-93F7-40F9-AD12-E22A2DF9D136}" destId="{F283DCAF-AB09-4A5A-A59A-9763FDD7B1D5}" srcOrd="0" destOrd="0" presId="urn:microsoft.com/office/officeart/2011/layout/CircleProcess"/>
    <dgm:cxn modelId="{687085C7-EF91-4C52-A688-6F5274F58954}" type="presOf" srcId="{1610DAF6-575D-470D-A021-9DD385E48390}" destId="{BCE084D0-A3C2-486B-ACA9-7D2B2A8BA22F}" srcOrd="0" destOrd="0" presId="urn:microsoft.com/office/officeart/2011/layout/CircleProcess"/>
    <dgm:cxn modelId="{1140EDD2-2969-47D5-B518-375EED4414D8}" srcId="{36B80822-076A-4C48-AAC3-415A4D3AC582}" destId="{53474096-0C7D-40F8-A7C6-97C907B68AA4}" srcOrd="2" destOrd="0" parTransId="{5543547B-9413-4CEC-B552-D869BA0EE071}" sibTransId="{712A1895-5560-451D-9FFE-5885CD4E2AC9}"/>
    <dgm:cxn modelId="{54B9E5DC-3482-4120-B413-49780CED65B1}" srcId="{1496EB37-93F7-40F9-AD12-E22A2DF9D136}" destId="{9F6AC403-F2F9-437E-A63A-3B684559F005}" srcOrd="0" destOrd="0" parTransId="{FA982041-7B4B-4C5F-AA5D-04D75C337599}" sibTransId="{81A6CF84-6BC0-4724-91C5-3D0A727BF314}"/>
    <dgm:cxn modelId="{C97EA7FC-9346-4EC3-A096-AD7555589339}" srcId="{36B80822-076A-4C48-AAC3-415A4D3AC582}" destId="{1610DAF6-575D-470D-A021-9DD385E48390}" srcOrd="1" destOrd="0" parTransId="{40FD2949-85A6-4EB2-81B9-10BB90ACF537}" sibTransId="{D817A457-740E-4946-90A4-FBE42A0D3873}"/>
    <dgm:cxn modelId="{6B53B627-7F85-4C18-A440-7847FC08AB81}" type="presParOf" srcId="{F0AE3323-EFA1-4DFE-9135-769A4F25DEC7}" destId="{A706DC32-F57D-43EF-971F-07A0D82F5901}" srcOrd="0" destOrd="0" presId="urn:microsoft.com/office/officeart/2011/layout/CircleProcess"/>
    <dgm:cxn modelId="{83121C96-3EE9-4F2C-A60D-92E08D9CB74F}" type="presParOf" srcId="{A706DC32-F57D-43EF-971F-07A0D82F5901}" destId="{1952CD24-AB3B-481A-83E3-235842D92EF3}" srcOrd="0" destOrd="0" presId="urn:microsoft.com/office/officeart/2011/layout/CircleProcess"/>
    <dgm:cxn modelId="{C14D5A6D-0759-4027-8C58-1930E8F6DF64}" type="presParOf" srcId="{F0AE3323-EFA1-4DFE-9135-769A4F25DEC7}" destId="{559026FD-A6D3-4A1F-BD03-D88F7BABA611}" srcOrd="1" destOrd="0" presId="urn:microsoft.com/office/officeart/2011/layout/CircleProcess"/>
    <dgm:cxn modelId="{355B7BBA-B25B-4B91-9092-27C59C4E301C}" type="presParOf" srcId="{559026FD-A6D3-4A1F-BD03-D88F7BABA611}" destId="{C5AD4C86-CC35-4443-8B3D-E704761B2770}" srcOrd="0" destOrd="0" presId="urn:microsoft.com/office/officeart/2011/layout/CircleProcess"/>
    <dgm:cxn modelId="{4D60A606-1565-4D07-9E3E-2CFFAA11B6CA}" type="presParOf" srcId="{F0AE3323-EFA1-4DFE-9135-769A4F25DEC7}" destId="{10963660-81F7-43AA-B1EC-6BA4C5454D08}" srcOrd="2" destOrd="0" presId="urn:microsoft.com/office/officeart/2011/layout/CircleProcess"/>
    <dgm:cxn modelId="{8E4DDB64-C55E-4151-8B79-FCB91C234838}" type="presParOf" srcId="{F0AE3323-EFA1-4DFE-9135-769A4F25DEC7}" destId="{A9C3C96B-3789-42D6-877A-D1427BB60DCC}" srcOrd="3" destOrd="0" presId="urn:microsoft.com/office/officeart/2011/layout/CircleProcess"/>
    <dgm:cxn modelId="{074E4483-B5A5-4A13-8052-B10E795F3D54}" type="presParOf" srcId="{A9C3C96B-3789-42D6-877A-D1427BB60DCC}" destId="{45B7A4D2-AAD1-4E35-A88D-E5FE08141C44}" srcOrd="0" destOrd="0" presId="urn:microsoft.com/office/officeart/2011/layout/CircleProcess"/>
    <dgm:cxn modelId="{D18C885B-547F-43F3-8208-D36E785F6093}" type="presParOf" srcId="{F0AE3323-EFA1-4DFE-9135-769A4F25DEC7}" destId="{100B70C3-C6F6-46C8-9D99-D4D4DBE913EF}" srcOrd="4" destOrd="0" presId="urn:microsoft.com/office/officeart/2011/layout/CircleProcess"/>
    <dgm:cxn modelId="{D283E4A3-AC9E-4A68-9AEB-240ECB1273E7}" type="presParOf" srcId="{100B70C3-C6F6-46C8-9D99-D4D4DBE913EF}" destId="{EB430F06-0152-4C77-90CA-315C5CD5E782}" srcOrd="0" destOrd="0" presId="urn:microsoft.com/office/officeart/2011/layout/CircleProcess"/>
    <dgm:cxn modelId="{750EFC71-E61B-40FA-BB01-67A57834BC52}" type="presParOf" srcId="{F0AE3323-EFA1-4DFE-9135-769A4F25DEC7}" destId="{7959A0BB-E042-4797-8F0E-03758CBFEFF8}" srcOrd="5" destOrd="0" presId="urn:microsoft.com/office/officeart/2011/layout/CircleProcess"/>
    <dgm:cxn modelId="{97950B25-A9FA-490A-8E0D-A618F8154615}" type="presParOf" srcId="{F0AE3323-EFA1-4DFE-9135-769A4F25DEC7}" destId="{93841E10-4FE8-4464-B133-71AC110CBA9A}" srcOrd="6" destOrd="0" presId="urn:microsoft.com/office/officeart/2011/layout/CircleProcess"/>
    <dgm:cxn modelId="{636F8A65-E630-4B86-AAAE-ECF0D89FEE9F}" type="presParOf" srcId="{93841E10-4FE8-4464-B133-71AC110CBA9A}" destId="{C4268ACC-8CC6-4BF6-925E-9C9B282B7EA6}" srcOrd="0" destOrd="0" presId="urn:microsoft.com/office/officeart/2011/layout/CircleProcess"/>
    <dgm:cxn modelId="{D8AF5F51-46C3-4973-9B2A-5FC054D76912}" type="presParOf" srcId="{F0AE3323-EFA1-4DFE-9135-769A4F25DEC7}" destId="{13FDEE83-EB48-4F7C-A9D8-4A1AF87B3B02}" srcOrd="7" destOrd="0" presId="urn:microsoft.com/office/officeart/2011/layout/CircleProcess"/>
    <dgm:cxn modelId="{E174071C-713A-4340-8051-1B2814F712E7}" type="presParOf" srcId="{13FDEE83-EB48-4F7C-A9D8-4A1AF87B3B02}" destId="{26513E39-0294-40AB-84CB-F2F769D9E30D}" srcOrd="0" destOrd="0" presId="urn:microsoft.com/office/officeart/2011/layout/CircleProcess"/>
    <dgm:cxn modelId="{E6828B0E-3A4D-46D9-BB53-2807F57550F9}" type="presParOf" srcId="{F0AE3323-EFA1-4DFE-9135-769A4F25DEC7}" destId="{9D0EF954-BE80-4DB4-9C3F-EE32306639E3}" srcOrd="8" destOrd="0" presId="urn:microsoft.com/office/officeart/2011/layout/CircleProcess"/>
    <dgm:cxn modelId="{08984F6F-FA00-4C5A-8981-C9ABAEC8A447}" type="presParOf" srcId="{F0AE3323-EFA1-4DFE-9135-769A4F25DEC7}" destId="{DDB35F7C-1D7F-43C1-B1C7-2B3B4B226E62}" srcOrd="9" destOrd="0" presId="urn:microsoft.com/office/officeart/2011/layout/CircleProcess"/>
    <dgm:cxn modelId="{D153E0EA-EFF4-4E15-A353-4BB9DE46A1AE}" type="presParOf" srcId="{DDB35F7C-1D7F-43C1-B1C7-2B3B4B226E62}" destId="{2AC6A99A-A3D1-47C7-83E1-DB4738FF083D}" srcOrd="0" destOrd="0" presId="urn:microsoft.com/office/officeart/2011/layout/CircleProcess"/>
    <dgm:cxn modelId="{6FC246DB-0B90-4C88-9F4D-D345C4A5FE81}" type="presParOf" srcId="{F0AE3323-EFA1-4DFE-9135-769A4F25DEC7}" destId="{2EAADF32-A594-439A-AEEE-144F29CC5901}" srcOrd="10" destOrd="0" presId="urn:microsoft.com/office/officeart/2011/layout/CircleProcess"/>
    <dgm:cxn modelId="{FF4A043E-1387-436B-B628-7003F38ADAA4}" type="presParOf" srcId="{2EAADF32-A594-439A-AEEE-144F29CC5901}" destId="{BCE084D0-A3C2-486B-ACA9-7D2B2A8BA22F}" srcOrd="0" destOrd="0" presId="urn:microsoft.com/office/officeart/2011/layout/CircleProcess"/>
    <dgm:cxn modelId="{F5F2443D-7E02-4ED7-BD87-DA08AB514BF1}" type="presParOf" srcId="{F0AE3323-EFA1-4DFE-9135-769A4F25DEC7}" destId="{5F7D46D0-B1C8-4969-907A-40287EBCFEEB}" srcOrd="11" destOrd="0" presId="urn:microsoft.com/office/officeart/2011/layout/CircleProcess"/>
    <dgm:cxn modelId="{1E871CD1-1FED-4715-A902-07FDDDDF67F9}" type="presParOf" srcId="{F0AE3323-EFA1-4DFE-9135-769A4F25DEC7}" destId="{DD8EA099-7489-4244-A959-397E5D5F379B}" srcOrd="12" destOrd="0" presId="urn:microsoft.com/office/officeart/2011/layout/CircleProcess"/>
    <dgm:cxn modelId="{16049B26-BF7E-4424-AC51-12C8415C081A}" type="presParOf" srcId="{DD8EA099-7489-4244-A959-397E5D5F379B}" destId="{7295168B-9B2E-4F6F-AAE9-387975850F44}" srcOrd="0" destOrd="0" presId="urn:microsoft.com/office/officeart/2011/layout/CircleProcess"/>
    <dgm:cxn modelId="{CCB88E0A-8DE7-4213-B004-A63692DD2A40}" type="presParOf" srcId="{F0AE3323-EFA1-4DFE-9135-769A4F25DEC7}" destId="{07792684-8D5A-4868-9FF2-511BD1FD94DD}" srcOrd="13" destOrd="0" presId="urn:microsoft.com/office/officeart/2011/layout/CircleProcess"/>
    <dgm:cxn modelId="{E96AEDB1-5F35-48FC-9ADC-3DE6AC1A8BE1}" type="presParOf" srcId="{07792684-8D5A-4868-9FF2-511BD1FD94DD}" destId="{F283DCAF-AB09-4A5A-A59A-9763FDD7B1D5}" srcOrd="0" destOrd="0" presId="urn:microsoft.com/office/officeart/2011/layout/CircleProcess"/>
    <dgm:cxn modelId="{8E2FD57F-3E26-4A47-8F01-0682CE2973DE}" type="presParOf" srcId="{F0AE3323-EFA1-4DFE-9135-769A4F25DEC7}" destId="{B6CE6200-2495-4EB0-876A-3F40DD015F65}" srcOrd="14" destOrd="0" presId="urn:microsoft.com/office/officeart/2011/layout/CircleProcess"/>
    <dgm:cxn modelId="{6C020354-8FFE-4CCD-A6A7-0E6E04F7FE4D}" type="presParOf" srcId="{F0AE3323-EFA1-4DFE-9135-769A4F25DEC7}" destId="{C40F3631-5A27-4287-BACD-F5B20EC86BC8}" srcOrd="15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52CD24-AB3B-481A-83E3-235842D92EF3}">
      <dsp:nvSpPr>
        <dsp:cNvPr id="0" name=""/>
        <dsp:cNvSpPr/>
      </dsp:nvSpPr>
      <dsp:spPr>
        <a:xfrm>
          <a:off x="6552604" y="1696664"/>
          <a:ext cx="1489674" cy="148991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AD4C86-CC35-4443-8B3D-E704761B2770}">
      <dsp:nvSpPr>
        <dsp:cNvPr id="0" name=""/>
        <dsp:cNvSpPr/>
      </dsp:nvSpPr>
      <dsp:spPr>
        <a:xfrm>
          <a:off x="6601758" y="1746337"/>
          <a:ext cx="1390574" cy="13905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PORTABLE</a:t>
          </a:r>
        </a:p>
      </dsp:txBody>
      <dsp:txXfrm>
        <a:off x="6800751" y="1945028"/>
        <a:ext cx="993380" cy="993191"/>
      </dsp:txXfrm>
    </dsp:sp>
    <dsp:sp modelId="{45B7A4D2-AAD1-4E35-A88D-E5FE08141C44}">
      <dsp:nvSpPr>
        <dsp:cNvPr id="0" name=""/>
        <dsp:cNvSpPr/>
      </dsp:nvSpPr>
      <dsp:spPr>
        <a:xfrm rot="2700000">
          <a:off x="5012277" y="1696742"/>
          <a:ext cx="1489502" cy="1489502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430F06-0152-4C77-90CA-315C5CD5E782}">
      <dsp:nvSpPr>
        <dsp:cNvPr id="0" name=""/>
        <dsp:cNvSpPr/>
      </dsp:nvSpPr>
      <dsp:spPr>
        <a:xfrm>
          <a:off x="5062930" y="1746337"/>
          <a:ext cx="1390574" cy="13905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COSTEMIZABLE</a:t>
          </a:r>
        </a:p>
      </dsp:txBody>
      <dsp:txXfrm>
        <a:off x="5261130" y="1945028"/>
        <a:ext cx="993380" cy="993191"/>
      </dsp:txXfrm>
    </dsp:sp>
    <dsp:sp modelId="{C4268ACC-8CC6-4BF6-925E-9C9B282B7EA6}">
      <dsp:nvSpPr>
        <dsp:cNvPr id="0" name=""/>
        <dsp:cNvSpPr/>
      </dsp:nvSpPr>
      <dsp:spPr>
        <a:xfrm rot="2700000">
          <a:off x="3473448" y="1696742"/>
          <a:ext cx="1489502" cy="1489502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513E39-0294-40AB-84CB-F2F769D9E30D}">
      <dsp:nvSpPr>
        <dsp:cNvPr id="0" name=""/>
        <dsp:cNvSpPr/>
      </dsp:nvSpPr>
      <dsp:spPr>
        <a:xfrm>
          <a:off x="3523309" y="1746337"/>
          <a:ext cx="1390574" cy="13905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REDUCE WATER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WASTAGE </a:t>
          </a:r>
          <a:endParaRPr lang="en-IN" sz="1200" kern="1200" dirty="0"/>
        </a:p>
      </dsp:txBody>
      <dsp:txXfrm>
        <a:off x="3721509" y="1945028"/>
        <a:ext cx="993380" cy="993191"/>
      </dsp:txXfrm>
    </dsp:sp>
    <dsp:sp modelId="{2AC6A99A-A3D1-47C7-83E1-DB4738FF083D}">
      <dsp:nvSpPr>
        <dsp:cNvPr id="0" name=""/>
        <dsp:cNvSpPr/>
      </dsp:nvSpPr>
      <dsp:spPr>
        <a:xfrm rot="2700000">
          <a:off x="1933827" y="1696742"/>
          <a:ext cx="1489502" cy="1489502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084D0-A3C2-486B-ACA9-7D2B2A8BA22F}">
      <dsp:nvSpPr>
        <dsp:cNvPr id="0" name=""/>
        <dsp:cNvSpPr/>
      </dsp:nvSpPr>
      <dsp:spPr>
        <a:xfrm>
          <a:off x="1983688" y="1746337"/>
          <a:ext cx="1390574" cy="13905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REDUCES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ELECTRICITY USES</a:t>
          </a:r>
          <a:endParaRPr lang="en-IN" sz="1200" kern="1200" dirty="0"/>
        </a:p>
      </dsp:txBody>
      <dsp:txXfrm>
        <a:off x="2182681" y="1945028"/>
        <a:ext cx="993380" cy="993191"/>
      </dsp:txXfrm>
    </dsp:sp>
    <dsp:sp modelId="{7295168B-9B2E-4F6F-AAE9-387975850F44}">
      <dsp:nvSpPr>
        <dsp:cNvPr id="0" name=""/>
        <dsp:cNvSpPr/>
      </dsp:nvSpPr>
      <dsp:spPr>
        <a:xfrm rot="2700000">
          <a:off x="394206" y="1696742"/>
          <a:ext cx="1489502" cy="1489502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83DCAF-AB09-4A5A-A59A-9763FDD7B1D5}">
      <dsp:nvSpPr>
        <dsp:cNvPr id="0" name=""/>
        <dsp:cNvSpPr/>
      </dsp:nvSpPr>
      <dsp:spPr>
        <a:xfrm>
          <a:off x="444066" y="1746337"/>
          <a:ext cx="1390574" cy="13905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REDUCE HUMAN EFFORTS</a:t>
          </a:r>
          <a:endParaRPr lang="en-IN" sz="1200" kern="1200" dirty="0"/>
        </a:p>
      </dsp:txBody>
      <dsp:txXfrm>
        <a:off x="643060" y="1945028"/>
        <a:ext cx="993380" cy="993191"/>
      </dsp:txXfrm>
    </dsp:sp>
    <dsp:sp modelId="{B6CE6200-2495-4EB0-876A-3F40DD015F65}">
      <dsp:nvSpPr>
        <dsp:cNvPr id="0" name=""/>
        <dsp:cNvSpPr/>
      </dsp:nvSpPr>
      <dsp:spPr>
        <a:xfrm>
          <a:off x="444066" y="3214033"/>
          <a:ext cx="1390574" cy="816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900" kern="1200" dirty="0"/>
        </a:p>
      </dsp:txBody>
      <dsp:txXfrm>
        <a:off x="444066" y="3214033"/>
        <a:ext cx="1390574" cy="8167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DC7A1-CF6E-2A4B-B219-5A8D27BFD3F9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514D8-FD4D-6140-ACC7-D21B19E21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69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D9193-0A9A-4D7F-97A2-FC92A846E4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8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B5CC-BB86-FE4D-97AC-7A7F759BE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3B5C9-3CD2-5F4B-8AD5-BAAC81406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25AED-BFE4-B740-8030-2F363C912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CFFD-EA14-B54B-8990-1D53A0330F9B}" type="datetime1">
              <a:rPr lang="en-IN" smtClean="0"/>
              <a:t>02-10-2022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34606-324B-B449-A480-CE2E54300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 (EE4572)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325E4-F8D3-2240-A114-FDB685DE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D411-A326-504C-A941-9EFCFA893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87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78DC1-3822-ED45-90A9-D981D773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A4DE22-0390-3749-8754-710F2FBB64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ECB51-85AC-4C49-BDBB-3A0CB56CC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FFC9-B49C-1449-9730-F8622ED76E18}" type="datetime1">
              <a:rPr lang="en-IN" smtClean="0"/>
              <a:t>02-10-2022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3088F-410A-2745-9555-3BDEDD906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 (EE4572)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9C138-77D2-5744-82E9-4C9114C24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D411-A326-504C-A941-9EFCFA893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52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0C7693-F1F3-7140-AAED-6EADD1EAF6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D616FB-29CB-C14D-95CB-9DB6C67038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ADE86-6D12-BB42-A897-3E9BFCCF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A50BD-E2AD-0945-AB20-747B20750E86}" type="datetime1">
              <a:rPr lang="en-IN" smtClean="0"/>
              <a:t>02-10-2022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59E7F-8B4B-2E4A-8FC9-3086338BF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 (EE4572)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E30A8-CFD5-304F-A040-A7EB88626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D411-A326-504C-A941-9EFCFA893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05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8AD4D-161F-984E-9F1F-667318AAD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970217"/>
            <a:ext cx="11476703" cy="5224105"/>
          </a:xfr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E7063-99FC-2D4A-B43F-4FC331BAFC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6370894"/>
            <a:ext cx="2743200" cy="365125"/>
          </a:xfrm>
        </p:spPr>
        <p:txBody>
          <a:bodyPr/>
          <a:lstStyle>
            <a:lvl1pPr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7B3D3BA2-E133-B448-A54C-96E446DDCB8D}" type="datetime1">
              <a:rPr lang="en-IN" smtClean="0"/>
              <a:pPr/>
              <a:t>02-10-2022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6DDA1-2CB0-F24B-865D-BAADE9AE0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85642"/>
            <a:ext cx="4114800" cy="365125"/>
          </a:xfrm>
        </p:spPr>
        <p:txBody>
          <a:bodyPr/>
          <a:lstStyle>
            <a:lvl1pPr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/>
              <a:t>CP (EE4572)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7A69C-FC6B-2E4A-872C-151100D6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502" y="6385642"/>
            <a:ext cx="2743200" cy="365125"/>
          </a:xfrm>
        </p:spPr>
        <p:txBody>
          <a:bodyPr/>
          <a:lstStyle>
            <a:lvl1pPr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0FABD411-A326-504C-A941-9EFCFA893D1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3F2BE9-9300-C84C-A3EA-B904991564D2}"/>
              </a:ext>
            </a:extLst>
          </p:cNvPr>
          <p:cNvGrpSpPr/>
          <p:nvPr userDrawn="1"/>
        </p:nvGrpSpPr>
        <p:grpSpPr>
          <a:xfrm>
            <a:off x="0" y="0"/>
            <a:ext cx="12192000" cy="653143"/>
            <a:chOff x="0" y="-56757"/>
            <a:chExt cx="12192000" cy="8391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216ED6-FF4B-F844-88B6-BFF48678577C}"/>
                </a:ext>
              </a:extLst>
            </p:cNvPr>
            <p:cNvSpPr/>
            <p:nvPr/>
          </p:nvSpPr>
          <p:spPr>
            <a:xfrm>
              <a:off x="0" y="-56757"/>
              <a:ext cx="12192000" cy="83918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68589" tIns="34295" rIns="68589" bIns="34295" rtlCol="0" anchor="ctr"/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9" name="Picture 8" descr="Copy of INCONRIT 2016 (1).jpg">
              <a:extLst>
                <a:ext uri="{FF2B5EF4-FFF2-40B4-BE49-F238E27FC236}">
                  <a16:creationId xmlns:a16="http://schemas.microsoft.com/office/drawing/2014/main" id="{1058BB30-99B3-3147-86CA-10695B842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contrast="30000"/>
            </a:blip>
            <a:stretch>
              <a:fillRect/>
            </a:stretch>
          </p:blipFill>
          <p:spPr>
            <a:xfrm>
              <a:off x="10584729" y="0"/>
              <a:ext cx="1537756" cy="72586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542B6F-AC38-4942-875B-3E1604588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53143"/>
          </a:xfrm>
        </p:spPr>
        <p:txBody>
          <a:bodyPr>
            <a:normAutofit/>
          </a:bodyPr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089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73974-D895-4B41-82A0-BF877957E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9FBFD-EF64-7345-804C-E97D191BE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E940A-6FCF-A74F-881D-FD05534D1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A8C4D-B584-E34D-B578-6E28298E2CA4}" type="datetime1">
              <a:rPr lang="en-IN" smtClean="0"/>
              <a:t>02-10-2022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109BA-1A0B-F147-9B8B-EBC1F3AB0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 (EE4572)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D2D7B-D759-7046-B996-FE3DEC813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D411-A326-504C-A941-9EFCFA893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1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21CEC-7FA4-3F4E-BE60-1451613FD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79392-65A4-7348-B9BC-27449D68D2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0E789-208A-6A48-9135-752DA88BD0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250F2E-079B-AC4F-8F69-0C5058003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6EDD4-C857-3D4D-9CA4-13AF16206902}" type="datetime1">
              <a:rPr lang="en-IN" smtClean="0"/>
              <a:t>02-10-2022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FE5AE-8CF7-5A4C-9994-A738C76C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 (EE4572)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640967-947C-3F46-AF0A-56F58AA83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D411-A326-504C-A941-9EFCFA893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31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F7432-2BC7-9E49-8FD1-4A847CF3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9F9CBD-55FA-5447-B79B-72FCBE7DA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7EF87-AF5F-3F4D-B7BE-8AD3D314C0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0B6233-FF70-9D45-828E-87F4541212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AF2DD-F30E-1D46-BD7D-F1DDFF2EF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460CB4-D573-464E-A7CE-669D410AE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173E1-A239-CE4E-8453-935C562D0DA1}" type="datetime1">
              <a:rPr lang="en-IN" smtClean="0"/>
              <a:t>02-10-2022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99A88A-48D9-9649-B0C7-B4617705E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 (EE4572)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752368-8E20-1B49-B993-1688CCE6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D411-A326-504C-A941-9EFCFA893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67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63CA4-0C98-5D41-B0C6-5E9092FBA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343685-CA7B-5F4D-AA18-DBA336A7F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FEEA5-1239-B14C-805E-3B918C3F2F19}" type="datetime1">
              <a:rPr lang="en-IN" smtClean="0"/>
              <a:t>02-10-2022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70F78-7C5F-3949-8FCF-D28DBFE54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 (EE4572)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11C8C-5F82-5D49-B60D-FB24C933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D411-A326-504C-A941-9EFCFA893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63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BFAA21-92D5-EE4C-877A-BC6F2CDE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80D7E-4448-374F-83EE-FAA2879453FA}" type="datetime1">
              <a:rPr lang="en-IN" smtClean="0"/>
              <a:t>02-10-2022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264F3B-0713-3548-A619-56ABA68A2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 (EE4572)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C0382-6E42-9548-9BB9-07A8D6CB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D411-A326-504C-A941-9EFCFA893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4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EE45-6B40-0247-978B-7B4BCD3D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BA9C5-820B-474A-9605-B57F4DFA7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AE8206-E893-CD4C-B0D7-4BF6C8908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91F99D-074F-6847-BFBA-1565D1122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CB59-1E09-584F-8EFF-EA48B06B0C57}" type="datetime1">
              <a:rPr lang="en-IN" smtClean="0"/>
              <a:t>02-10-2022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D7A69-F0DF-2D45-AF77-C131E996B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 (EE4572)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81F81-E5A5-654E-A0D0-057812DEB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D411-A326-504C-A941-9EFCFA893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16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63D5B-28F7-C142-8FBF-E4A5F210A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0D72B2-1598-C24F-AB20-ED60E4733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A97EB-B7FB-864E-A58B-B1C91AFA1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C1F377-4780-464C-BA7D-289549FE4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8FE7F-6908-6D43-AB77-3E569BC6AC43}" type="datetime1">
              <a:rPr lang="en-IN" smtClean="0"/>
              <a:t>02-10-2022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5D4A4-C42F-FF44-A201-D2A82D208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 (EE4572)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DD3B6-68EF-2444-AE47-31BF2530C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D411-A326-504C-A941-9EFCFA893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2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5C7584-4EB9-3D4B-9AAC-1915618EC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C7AB2-CC28-794F-95C9-6F5310B30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202BB-6709-C34D-99B6-3BC3CDB2C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C587-0867-FF41-A0CE-10235E23C98F}" type="datetime1">
              <a:rPr lang="en-IN" smtClean="0"/>
              <a:t>02-10-2022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E829E-4089-0341-9E6E-BD1E17CAE9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CP (EE4572)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C6E3A-7DD6-2E4A-8DCE-9CEAA0C8EC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D411-A326-504C-A941-9EFCFA893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569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F80A579-7D7B-4A35-B589-48C6C5B8D0E2}"/>
              </a:ext>
            </a:extLst>
          </p:cNvPr>
          <p:cNvGrpSpPr/>
          <p:nvPr/>
        </p:nvGrpSpPr>
        <p:grpSpPr>
          <a:xfrm>
            <a:off x="0" y="-13135"/>
            <a:ext cx="12192000" cy="653143"/>
            <a:chOff x="0" y="-56757"/>
            <a:chExt cx="12192000" cy="8391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57718C-794E-4445-AC4A-412A5AA01D7F}"/>
                </a:ext>
              </a:extLst>
            </p:cNvPr>
            <p:cNvSpPr/>
            <p:nvPr/>
          </p:nvSpPr>
          <p:spPr>
            <a:xfrm>
              <a:off x="0" y="-56757"/>
              <a:ext cx="12192000" cy="83918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68589" tIns="34295" rIns="68589" bIns="34295" rtlCol="0" anchor="ctr"/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6" name="Picture 5" descr="Copy of INCONRIT 2016 (1).jpg">
              <a:extLst>
                <a:ext uri="{FF2B5EF4-FFF2-40B4-BE49-F238E27FC236}">
                  <a16:creationId xmlns:a16="http://schemas.microsoft.com/office/drawing/2014/main" id="{D7EBF2B6-5F16-4A5A-BC84-8AF9C972A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contrast="30000"/>
            </a:blip>
            <a:stretch>
              <a:fillRect/>
            </a:stretch>
          </p:blipFill>
          <p:spPr>
            <a:xfrm>
              <a:off x="10584729" y="0"/>
              <a:ext cx="1537756" cy="72586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38F6CD1-6A1A-401A-A406-7574BDFDB8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640" y="2415362"/>
            <a:ext cx="11602720" cy="1437433"/>
          </a:xfrm>
        </p:spPr>
        <p:txBody>
          <a:bodyPr anchor="ctr">
            <a:noAutofit/>
          </a:bodyPr>
          <a:lstStyle/>
          <a:p>
            <a:pPr algn="ctr"/>
            <a:r>
              <a:rPr lang="en-GB" sz="40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FULLY AUTOMATED IRRIGATION SYSTEM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E8396F-040C-EC4E-9A70-25A020C46B24}"/>
              </a:ext>
            </a:extLst>
          </p:cNvPr>
          <p:cNvSpPr txBox="1">
            <a:spLocks/>
          </p:cNvSpPr>
          <p:nvPr/>
        </p:nvSpPr>
        <p:spPr>
          <a:xfrm>
            <a:off x="294640" y="697317"/>
            <a:ext cx="11602720" cy="15998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ea typeface="Cambria" charset="0"/>
                <a:cs typeface="Times New Roman" panose="02020603050405020304" pitchFamily="18" charset="0"/>
              </a:rPr>
              <a:t>Kasegaon Education Society’s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Rajarambapu Institute of Technology, Rajaramnagar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(An Autonomous Institute)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(Approved by AICTE, affiliated to Shivaji University Kolhapur)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1ED481-1693-0148-AA4C-E79C88F16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8CED5-633B-4EB5-85E5-888DDA3CB00E}" type="slidenum">
              <a:rPr lang="en-IN" smtClean="0"/>
              <a:t>1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11C0A8-CAF3-B64B-96F1-52F63DE51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8BFE-EFA7-5242-9B4A-C6CFA7175049}" type="datetime1">
              <a:rPr lang="en-IN" smtClean="0"/>
              <a:t>02-10-2022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C69FA31-E80C-974B-A953-10F22CA96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CP (EE4572)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C20-E370-754B-A48E-6D3443159906}"/>
              </a:ext>
            </a:extLst>
          </p:cNvPr>
          <p:cNvSpPr txBox="1"/>
          <p:nvPr/>
        </p:nvSpPr>
        <p:spPr>
          <a:xfrm>
            <a:off x="1403131" y="3977467"/>
            <a:ext cx="595936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Times" pitchFamily="2" charset="0"/>
              </a:rPr>
              <a:t>Project Group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Times" pitchFamily="2" charset="0"/>
              </a:rPr>
              <a:t>:</a:t>
            </a:r>
          </a:p>
          <a:p>
            <a:pPr marL="342900" indent="-342900">
              <a:lnSpc>
                <a:spcPct val="10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Times" pitchFamily="2" charset="0"/>
                <a:ea typeface="Times New Roman" panose="02020603050405020304" pitchFamily="18" charset="0"/>
                <a:cs typeface="Mangal" panose="02040503050203030202" pitchFamily="18" charset="0"/>
              </a:rPr>
              <a:t>Aditya Desai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effectLst/>
                <a:latin typeface="Times" pitchFamily="2" charset="0"/>
                <a:ea typeface="Times New Roman" panose="02020603050405020304" pitchFamily="18" charset="0"/>
                <a:cs typeface="Mangal" panose="02040503050203030202" pitchFamily="18" charset="0"/>
              </a:rPr>
              <a:t>(1908058)</a:t>
            </a:r>
            <a:endParaRPr lang="en-IN" sz="2400" dirty="0">
              <a:solidFill>
                <a:schemeClr val="bg2">
                  <a:lumMod val="10000"/>
                </a:schemeClr>
              </a:solidFill>
              <a:latin typeface="Times" pitchFamily="2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indent="-342900">
              <a:lnSpc>
                <a:spcPct val="10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effectLst/>
                <a:latin typeface="Times" pitchFamily="2" charset="0"/>
                <a:ea typeface="Times New Roman" panose="02020603050405020304" pitchFamily="18" charset="0"/>
                <a:cs typeface="Mangal" panose="02040503050203030202" pitchFamily="18" charset="0"/>
              </a:rPr>
              <a:t>Shreyas Patil (1908057)</a:t>
            </a:r>
            <a:endParaRPr lang="en-IN" sz="2400" dirty="0">
              <a:solidFill>
                <a:schemeClr val="bg2">
                  <a:lumMod val="10000"/>
                </a:schemeClr>
              </a:solidFill>
              <a:latin typeface="Times" pitchFamily="2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indent="-342900">
              <a:lnSpc>
                <a:spcPct val="10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effectLst/>
                <a:latin typeface="Times" pitchFamily="2" charset="0"/>
                <a:ea typeface="Times New Roman" panose="02020603050405020304" pitchFamily="18" charset="0"/>
                <a:cs typeface="Mangal" panose="02040503050203030202" pitchFamily="18" charset="0"/>
              </a:rPr>
              <a:t>Devika Desai (2058010)</a:t>
            </a:r>
            <a:endParaRPr lang="en-IN" sz="2400" dirty="0">
              <a:solidFill>
                <a:schemeClr val="bg2">
                  <a:lumMod val="10000"/>
                </a:schemeClr>
              </a:solidFill>
              <a:latin typeface="Times" pitchFamily="2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indent="-342900">
              <a:lnSpc>
                <a:spcPct val="10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effectLst/>
                <a:latin typeface="Times" pitchFamily="2" charset="0"/>
                <a:ea typeface="Times New Roman" panose="02020603050405020304" pitchFamily="18" charset="0"/>
                <a:cs typeface="Mangal" panose="02040503050203030202" pitchFamily="18" charset="0"/>
              </a:rPr>
              <a:t>Aishwarya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effectLst/>
                <a:latin typeface="Times" pitchFamily="2" charset="0"/>
                <a:ea typeface="Times New Roman" panose="02020603050405020304" pitchFamily="18" charset="0"/>
                <a:cs typeface="Mangal" panose="02040503050203030202" pitchFamily="18" charset="0"/>
              </a:rPr>
              <a:t>Nagargoje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effectLst/>
                <a:latin typeface="Times" pitchFamily="2" charset="0"/>
                <a:ea typeface="Times New Roman" panose="02020603050405020304" pitchFamily="18" charset="0"/>
                <a:cs typeface="Mangal" panose="02040503050203030202" pitchFamily="18" charset="0"/>
              </a:rPr>
              <a:t>(2058003)</a:t>
            </a:r>
            <a:endParaRPr lang="en-IN" sz="2400" dirty="0">
              <a:solidFill>
                <a:schemeClr val="bg2">
                  <a:lumMod val="10000"/>
                </a:schemeClr>
              </a:solidFill>
              <a:effectLst/>
              <a:latin typeface="Times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1155B8-0E21-404A-99C8-0D7DE9118718}"/>
              </a:ext>
            </a:extLst>
          </p:cNvPr>
          <p:cNvSpPr txBox="1"/>
          <p:nvPr/>
        </p:nvSpPr>
        <p:spPr>
          <a:xfrm>
            <a:off x="7625255" y="5177795"/>
            <a:ext cx="411480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Times" pitchFamily="2" charset="0"/>
              </a:rPr>
              <a:t>Project Supervisor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Times" pitchFamily="2" charset="0"/>
              </a:rPr>
              <a:t>:</a:t>
            </a:r>
          </a:p>
          <a:p>
            <a:pPr marL="342900" indent="-342900">
              <a:lnSpc>
                <a:spcPct val="10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effectLst/>
                <a:latin typeface="Times" pitchFamily="2" charset="0"/>
                <a:ea typeface="Times New Roman" panose="02020603050405020304" pitchFamily="18" charset="0"/>
                <a:cs typeface="Mangal" panose="02040503050203030202" pitchFamily="18" charset="0"/>
              </a:rPr>
              <a:t>Mr. R. A.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effectLst/>
                <a:latin typeface="Times" pitchFamily="2" charset="0"/>
                <a:ea typeface="Times New Roman" panose="02020603050405020304" pitchFamily="18" charset="0"/>
                <a:cs typeface="Mangal" panose="02040503050203030202" pitchFamily="18" charset="0"/>
              </a:rPr>
              <a:t>Metri</a:t>
            </a:r>
            <a:endParaRPr lang="en-US" sz="2400" dirty="0">
              <a:solidFill>
                <a:schemeClr val="bg2">
                  <a:lumMod val="10000"/>
                </a:schemeClr>
              </a:solidFill>
              <a:effectLst/>
              <a:latin typeface="Times" pitchFamily="2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176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2A8DF5-509C-3C42-958A-63A2F3D00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D5D7-C417-6044-AE5B-59E4DAD27506}" type="datetime1">
              <a:rPr lang="en-IN" smtClean="0"/>
              <a:t>02-10-2022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4A1A55-4F3B-0D41-8066-F12426789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 (EE4572)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190B9-1ACC-4A48-8A5C-B4BC4734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D411-A326-504C-A941-9EFCFA893D1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0694289-AF8D-C242-822F-982071F74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21792" cy="653143"/>
          </a:xfrm>
        </p:spPr>
        <p:txBody>
          <a:bodyPr>
            <a:normAutofit/>
          </a:bodyPr>
          <a:lstStyle/>
          <a:p>
            <a:r>
              <a:rPr lang="en-US" dirty="0"/>
              <a:t>MODELLING : COMPONENTS SPECIFICATIONS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1A2C5CF-37D1-86E6-09C5-FBAD91D19252}"/>
              </a:ext>
            </a:extLst>
          </p:cNvPr>
          <p:cNvSpPr/>
          <p:nvPr/>
        </p:nvSpPr>
        <p:spPr>
          <a:xfrm>
            <a:off x="415723" y="1002473"/>
            <a:ext cx="3901634" cy="1469985"/>
          </a:xfrm>
          <a:prstGeom prst="roundRect">
            <a:avLst>
              <a:gd name="adj" fmla="val 10368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4260F27-0CCD-611E-84CC-15BF16245FF9}"/>
              </a:ext>
            </a:extLst>
          </p:cNvPr>
          <p:cNvSpPr/>
          <p:nvPr/>
        </p:nvSpPr>
        <p:spPr>
          <a:xfrm>
            <a:off x="1654214" y="2777026"/>
            <a:ext cx="3901634" cy="1469985"/>
          </a:xfrm>
          <a:prstGeom prst="roundRect">
            <a:avLst>
              <a:gd name="adj" fmla="val 10368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6C3F56-7117-5D70-EA01-A9C16862D0F8}"/>
              </a:ext>
            </a:extLst>
          </p:cNvPr>
          <p:cNvSpPr/>
          <p:nvPr/>
        </p:nvSpPr>
        <p:spPr>
          <a:xfrm>
            <a:off x="449079" y="4559570"/>
            <a:ext cx="3901634" cy="1469985"/>
          </a:xfrm>
          <a:prstGeom prst="roundRect">
            <a:avLst>
              <a:gd name="adj" fmla="val 10368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A3545B-3008-2AB0-D013-0B6B06A8CA0E}"/>
              </a:ext>
            </a:extLst>
          </p:cNvPr>
          <p:cNvSpPr/>
          <p:nvPr/>
        </p:nvSpPr>
        <p:spPr>
          <a:xfrm>
            <a:off x="7437619" y="970836"/>
            <a:ext cx="3901634" cy="1469985"/>
          </a:xfrm>
          <a:prstGeom prst="roundRect">
            <a:avLst>
              <a:gd name="adj" fmla="val 10368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13643EF-07B8-B717-4BCF-FA4F3736E4E8}"/>
              </a:ext>
            </a:extLst>
          </p:cNvPr>
          <p:cNvSpPr/>
          <p:nvPr/>
        </p:nvSpPr>
        <p:spPr>
          <a:xfrm>
            <a:off x="6202583" y="2781663"/>
            <a:ext cx="3901634" cy="1469985"/>
          </a:xfrm>
          <a:prstGeom prst="roundRect">
            <a:avLst>
              <a:gd name="adj" fmla="val 10368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0A13A59-A645-5141-0933-379E3A055BEE}"/>
              </a:ext>
            </a:extLst>
          </p:cNvPr>
          <p:cNvSpPr/>
          <p:nvPr/>
        </p:nvSpPr>
        <p:spPr>
          <a:xfrm>
            <a:off x="7470975" y="4572514"/>
            <a:ext cx="3901634" cy="1469985"/>
          </a:xfrm>
          <a:prstGeom prst="roundRect">
            <a:avLst>
              <a:gd name="adj" fmla="val 10368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690E447-4A30-89AC-23A8-232B4A75ED0B}"/>
              </a:ext>
            </a:extLst>
          </p:cNvPr>
          <p:cNvSpPr/>
          <p:nvPr/>
        </p:nvSpPr>
        <p:spPr>
          <a:xfrm>
            <a:off x="1318827" y="804324"/>
            <a:ext cx="2162138" cy="413265"/>
          </a:xfrm>
          <a:prstGeom prst="roundRect">
            <a:avLst>
              <a:gd name="adj" fmla="val 10368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MICROCONTROLLER</a:t>
            </a:r>
            <a:endParaRPr lang="en-IN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3FF31F9-403B-0A74-4EFE-3D07F7DEF607}"/>
              </a:ext>
            </a:extLst>
          </p:cNvPr>
          <p:cNvSpPr/>
          <p:nvPr/>
        </p:nvSpPr>
        <p:spPr>
          <a:xfrm>
            <a:off x="2777440" y="2621912"/>
            <a:ext cx="1655181" cy="413265"/>
          </a:xfrm>
          <a:prstGeom prst="roundRect">
            <a:avLst>
              <a:gd name="adj" fmla="val 10368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RTC MODULE</a:t>
            </a:r>
            <a:endParaRPr lang="en-IN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1C758DA-6D81-A155-BAD7-B9054632E190}"/>
              </a:ext>
            </a:extLst>
          </p:cNvPr>
          <p:cNvSpPr/>
          <p:nvPr/>
        </p:nvSpPr>
        <p:spPr>
          <a:xfrm>
            <a:off x="1321575" y="4389708"/>
            <a:ext cx="2278973" cy="413265"/>
          </a:xfrm>
          <a:prstGeom prst="roundRect">
            <a:avLst>
              <a:gd name="adj" fmla="val 10368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MOISTURE SENSOR</a:t>
            </a:r>
            <a:endParaRPr lang="en-IN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BA86FB2-BEB2-72B6-490D-DFCE6B1B9B8E}"/>
              </a:ext>
            </a:extLst>
          </p:cNvPr>
          <p:cNvSpPr/>
          <p:nvPr/>
        </p:nvSpPr>
        <p:spPr>
          <a:xfrm>
            <a:off x="8560845" y="798568"/>
            <a:ext cx="1655181" cy="413265"/>
          </a:xfrm>
          <a:prstGeom prst="roundRect">
            <a:avLst>
              <a:gd name="adj" fmla="val 10368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DISPLAY</a:t>
            </a:r>
            <a:endParaRPr lang="en-IN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20378AB-0AE2-1E71-7102-6EE4387580E1}"/>
              </a:ext>
            </a:extLst>
          </p:cNvPr>
          <p:cNvSpPr/>
          <p:nvPr/>
        </p:nvSpPr>
        <p:spPr>
          <a:xfrm>
            <a:off x="8594201" y="4352937"/>
            <a:ext cx="1655181" cy="413265"/>
          </a:xfrm>
          <a:prstGeom prst="roundRect">
            <a:avLst>
              <a:gd name="adj" fmla="val 10368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868139F-D049-59E9-CA99-9642B3A1355B}"/>
              </a:ext>
            </a:extLst>
          </p:cNvPr>
          <p:cNvSpPr/>
          <p:nvPr/>
        </p:nvSpPr>
        <p:spPr>
          <a:xfrm>
            <a:off x="7325809" y="2596103"/>
            <a:ext cx="1655181" cy="413265"/>
          </a:xfrm>
          <a:prstGeom prst="roundRect">
            <a:avLst>
              <a:gd name="adj" fmla="val 10368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RELAY</a:t>
            </a:r>
            <a:endParaRPr lang="en-IN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BBB8B1-564F-617A-0E25-967AA1D6B60D}"/>
              </a:ext>
            </a:extLst>
          </p:cNvPr>
          <p:cNvSpPr txBox="1"/>
          <p:nvPr/>
        </p:nvSpPr>
        <p:spPr>
          <a:xfrm>
            <a:off x="519009" y="1279161"/>
            <a:ext cx="2675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: PIC 18F4520</a:t>
            </a:r>
          </a:p>
          <a:p>
            <a:r>
              <a:rPr lang="en-US" dirty="0"/>
              <a:t>	(2.5V – 5.5V)</a:t>
            </a:r>
          </a:p>
          <a:p>
            <a:r>
              <a:rPr lang="en-US" dirty="0"/>
              <a:t>	(5.8 Micro Amp)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1265AD-C34A-F169-BB79-A843278EAFE3}"/>
              </a:ext>
            </a:extLst>
          </p:cNvPr>
          <p:cNvSpPr txBox="1"/>
          <p:nvPr/>
        </p:nvSpPr>
        <p:spPr>
          <a:xfrm>
            <a:off x="1752598" y="3059668"/>
            <a:ext cx="3360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: DS 3231</a:t>
            </a:r>
          </a:p>
          <a:p>
            <a:r>
              <a:rPr lang="en-US" dirty="0"/>
              <a:t>                (</a:t>
            </a:r>
            <a:r>
              <a:rPr lang="en-US" sz="1800" dirty="0"/>
              <a:t>2.2V TO 5.5V</a:t>
            </a:r>
            <a:r>
              <a:rPr lang="en-US" dirty="0"/>
              <a:t>)</a:t>
            </a:r>
          </a:p>
          <a:p>
            <a:r>
              <a:rPr lang="en-US" dirty="0"/>
              <a:t>                (</a:t>
            </a:r>
            <a:r>
              <a:rPr lang="en-US" sz="1800" dirty="0"/>
              <a:t>100-170 micro Amp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39BE0E-59FD-B490-24DA-1D8B5EBADCCE}"/>
              </a:ext>
            </a:extLst>
          </p:cNvPr>
          <p:cNvSpPr txBox="1"/>
          <p:nvPr/>
        </p:nvSpPr>
        <p:spPr>
          <a:xfrm>
            <a:off x="734267" y="4854661"/>
            <a:ext cx="2389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: DS 3231</a:t>
            </a:r>
          </a:p>
          <a:p>
            <a:r>
              <a:rPr lang="en-US" dirty="0"/>
              <a:t>                (</a:t>
            </a:r>
            <a:r>
              <a:rPr lang="en-IN" sz="1800" dirty="0"/>
              <a:t>3.3V</a:t>
            </a:r>
            <a:r>
              <a:rPr lang="en-US" dirty="0"/>
              <a:t>)</a:t>
            </a:r>
          </a:p>
          <a:p>
            <a:r>
              <a:rPr lang="en-US" dirty="0"/>
              <a:t>                (5 m Amp)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21D5BB-0C29-3569-E18A-FA0E9A9A607A}"/>
              </a:ext>
            </a:extLst>
          </p:cNvPr>
          <p:cNvSpPr txBox="1"/>
          <p:nvPr/>
        </p:nvSpPr>
        <p:spPr>
          <a:xfrm>
            <a:off x="7776941" y="1313122"/>
            <a:ext cx="27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: 16*2</a:t>
            </a:r>
          </a:p>
          <a:p>
            <a:r>
              <a:rPr lang="en-US" dirty="0"/>
              <a:t>	(</a:t>
            </a:r>
            <a:r>
              <a:rPr lang="en-IN" sz="1800" dirty="0"/>
              <a:t>4.7 V to 5.3 V</a:t>
            </a:r>
            <a:r>
              <a:rPr lang="en-US" dirty="0"/>
              <a:t>)</a:t>
            </a:r>
          </a:p>
          <a:p>
            <a:r>
              <a:rPr lang="en-US" dirty="0"/>
              <a:t>	(</a:t>
            </a:r>
            <a:r>
              <a:rPr lang="en-IN" sz="1800" dirty="0"/>
              <a:t>1mAmp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CADE09-F055-5A44-B4FC-9E1885077E76}"/>
              </a:ext>
            </a:extLst>
          </p:cNvPr>
          <p:cNvSpPr txBox="1"/>
          <p:nvPr/>
        </p:nvSpPr>
        <p:spPr>
          <a:xfrm>
            <a:off x="6627398" y="3065460"/>
            <a:ext cx="27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Nominal Voltage: 12V</a:t>
            </a:r>
          </a:p>
          <a:p>
            <a:r>
              <a:rPr lang="en-IN" b="0" i="0" dirty="0">
                <a:effectLst/>
                <a:latin typeface="arial" panose="020B0604020202020204" pitchFamily="34" charset="0"/>
              </a:rPr>
              <a:t>Coil resistance: 270</a:t>
            </a:r>
            <a:r>
              <a:rPr lang="el-GR" b="0" i="0" dirty="0">
                <a:effectLst/>
                <a:latin typeface="arial" panose="020B0604020202020204" pitchFamily="34" charset="0"/>
              </a:rPr>
              <a:t>Ω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Max Current: 5A </a:t>
            </a:r>
          </a:p>
        </p:txBody>
      </p:sp>
    </p:spTree>
    <p:extLst>
      <p:ext uri="{BB962C8B-B14F-4D97-AF65-F5344CB8AC3E}">
        <p14:creationId xmlns:p14="http://schemas.microsoft.com/office/powerpoint/2010/main" val="3422369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2A8DF5-509C-3C42-958A-63A2F3D00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D5D7-C417-6044-AE5B-59E4DAD27506}" type="datetime1">
              <a:rPr lang="en-IN" smtClean="0"/>
              <a:t>02-10-2022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4A1A55-4F3B-0D41-8066-F12426789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 (EE4572)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190B9-1ACC-4A48-8A5C-B4BC4734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D411-A326-504C-A941-9EFCFA893D1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0694289-AF8D-C242-822F-982071F74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8345"/>
            <a:ext cx="11100122" cy="653143"/>
          </a:xfrm>
        </p:spPr>
        <p:txBody>
          <a:bodyPr>
            <a:normAutofit fontScale="90000"/>
          </a:bodyPr>
          <a:lstStyle/>
          <a:p>
            <a:r>
              <a:rPr lang="en-US" dirty="0"/>
              <a:t>MODELLING : BLOCK DIGRAM OF PERTICULAR CROP CORIENDER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D9B9B-4B95-57B5-BCDF-A9B7B7FF6ECF}"/>
              </a:ext>
            </a:extLst>
          </p:cNvPr>
          <p:cNvSpPr txBox="1"/>
          <p:nvPr/>
        </p:nvSpPr>
        <p:spPr>
          <a:xfrm>
            <a:off x="3280844" y="898658"/>
            <a:ext cx="5446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BLOCK DIGRAM OF PERTICULAR CROP : CORIENDER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C5B89D6-6493-683E-1BA0-08321FB72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252" b="57565"/>
          <a:stretch/>
        </p:blipFill>
        <p:spPr>
          <a:xfrm>
            <a:off x="1190127" y="1734055"/>
            <a:ext cx="3408593" cy="4258416"/>
          </a:xfr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0211BEF-1245-C6EF-A1DE-8D16E9CD7440}"/>
              </a:ext>
            </a:extLst>
          </p:cNvPr>
          <p:cNvSpPr/>
          <p:nvPr/>
        </p:nvSpPr>
        <p:spPr>
          <a:xfrm>
            <a:off x="1046093" y="3099457"/>
            <a:ext cx="144034" cy="15204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A</a:t>
            </a:r>
            <a:endParaRPr lang="en-IN" sz="11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514664-8220-D672-E8D3-99133D42B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9" t="37334" r="34299" b="29481"/>
          <a:stretch/>
        </p:blipFill>
        <p:spPr>
          <a:xfrm>
            <a:off x="5148386" y="2530019"/>
            <a:ext cx="3380014" cy="3505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ED72EB-5FA6-47F9-A1A4-AE3586BB27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074" r="63457"/>
          <a:stretch/>
        </p:blipFill>
        <p:spPr>
          <a:xfrm>
            <a:off x="9114502" y="2814918"/>
            <a:ext cx="2660938" cy="299914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BD7FFF-8F4C-BCF5-EA6C-E828C5D48EA8}"/>
              </a:ext>
            </a:extLst>
          </p:cNvPr>
          <p:cNvCxnSpPr>
            <a:cxnSpLocks/>
          </p:cNvCxnSpPr>
          <p:nvPr/>
        </p:nvCxnSpPr>
        <p:spPr>
          <a:xfrm>
            <a:off x="4857758" y="1846389"/>
            <a:ext cx="36435" cy="452450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045B73-6CF2-EE32-D2CC-9BBA759573CC}"/>
              </a:ext>
            </a:extLst>
          </p:cNvPr>
          <p:cNvCxnSpPr>
            <a:cxnSpLocks/>
          </p:cNvCxnSpPr>
          <p:nvPr/>
        </p:nvCxnSpPr>
        <p:spPr>
          <a:xfrm>
            <a:off x="8650514" y="1846389"/>
            <a:ext cx="36435" cy="46557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C5BEA67-A85C-1AF8-810B-B53D1BEF2F85}"/>
              </a:ext>
            </a:extLst>
          </p:cNvPr>
          <p:cNvSpPr/>
          <p:nvPr/>
        </p:nvSpPr>
        <p:spPr>
          <a:xfrm>
            <a:off x="6121984" y="2335230"/>
            <a:ext cx="144034" cy="15204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A</a:t>
            </a:r>
            <a:endParaRPr lang="en-IN" sz="11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CDCAB0-8684-DB19-1462-B0B129612C3E}"/>
              </a:ext>
            </a:extLst>
          </p:cNvPr>
          <p:cNvSpPr/>
          <p:nvPr/>
        </p:nvSpPr>
        <p:spPr>
          <a:xfrm>
            <a:off x="4999225" y="3107581"/>
            <a:ext cx="144034" cy="15204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B</a:t>
            </a:r>
            <a:endParaRPr lang="en-IN" sz="11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2B02377-B84B-B19D-B55D-9FDDBDC13AFD}"/>
              </a:ext>
            </a:extLst>
          </p:cNvPr>
          <p:cNvSpPr/>
          <p:nvPr/>
        </p:nvSpPr>
        <p:spPr>
          <a:xfrm>
            <a:off x="9331047" y="2662877"/>
            <a:ext cx="144034" cy="15204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B</a:t>
            </a:r>
            <a:endParaRPr lang="en-IN" sz="11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10401F-E685-D5BE-D1C5-32CACF053CC5}"/>
              </a:ext>
            </a:extLst>
          </p:cNvPr>
          <p:cNvCxnSpPr>
            <a:endCxn id="12" idx="6"/>
          </p:cNvCxnSpPr>
          <p:nvPr/>
        </p:nvCxnSpPr>
        <p:spPr>
          <a:xfrm flipH="1">
            <a:off x="1190127" y="3175477"/>
            <a:ext cx="11230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2FF8D0-4ABC-2518-1F09-18BA59AE59A1}"/>
              </a:ext>
            </a:extLst>
          </p:cNvPr>
          <p:cNvCxnSpPr>
            <a:cxnSpLocks/>
          </p:cNvCxnSpPr>
          <p:nvPr/>
        </p:nvCxnSpPr>
        <p:spPr>
          <a:xfrm flipH="1">
            <a:off x="5148386" y="3175478"/>
            <a:ext cx="766952" cy="0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34167E3-BDE0-BE4A-D86C-B6870BA89E73}"/>
              </a:ext>
            </a:extLst>
          </p:cNvPr>
          <p:cNvSpPr txBox="1"/>
          <p:nvPr/>
        </p:nvSpPr>
        <p:spPr>
          <a:xfrm>
            <a:off x="2102958" y="3135262"/>
            <a:ext cx="3937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FALSE</a:t>
            </a:r>
            <a:endParaRPr lang="en-IN" sz="5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3DD3CE-3FA9-88E0-1A97-2F506A3040D1}"/>
              </a:ext>
            </a:extLst>
          </p:cNvPr>
          <p:cNvSpPr txBox="1"/>
          <p:nvPr/>
        </p:nvSpPr>
        <p:spPr>
          <a:xfrm>
            <a:off x="2876526" y="3603936"/>
            <a:ext cx="3937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FALSE</a:t>
            </a:r>
            <a:endParaRPr lang="en-IN" sz="5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6E7007-E449-BEA8-AB11-CF98CDA7BE2D}"/>
              </a:ext>
            </a:extLst>
          </p:cNvPr>
          <p:cNvSpPr txBox="1"/>
          <p:nvPr/>
        </p:nvSpPr>
        <p:spPr>
          <a:xfrm>
            <a:off x="5610174" y="2969995"/>
            <a:ext cx="3937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FALSE</a:t>
            </a:r>
            <a:endParaRPr lang="en-IN" sz="5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2A9FB4-68A5-CE68-6AFF-50702F31247E}"/>
              </a:ext>
            </a:extLst>
          </p:cNvPr>
          <p:cNvSpPr txBox="1"/>
          <p:nvPr/>
        </p:nvSpPr>
        <p:spPr>
          <a:xfrm>
            <a:off x="6504254" y="3583421"/>
            <a:ext cx="3937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FALSE</a:t>
            </a:r>
            <a:endParaRPr lang="en-IN" sz="5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F10C3EA-DC39-1869-3B09-FB8FBF92567F}"/>
              </a:ext>
            </a:extLst>
          </p:cNvPr>
          <p:cNvCxnSpPr/>
          <p:nvPr/>
        </p:nvCxnSpPr>
        <p:spPr>
          <a:xfrm flipH="1" flipV="1">
            <a:off x="8841815" y="3158122"/>
            <a:ext cx="295473" cy="40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8AB37712-C2E8-3960-C47F-A5FA75FFCE04}"/>
              </a:ext>
            </a:extLst>
          </p:cNvPr>
          <p:cNvSpPr/>
          <p:nvPr/>
        </p:nvSpPr>
        <p:spPr>
          <a:xfrm>
            <a:off x="9295577" y="6035219"/>
            <a:ext cx="675193" cy="15204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END</a:t>
            </a:r>
            <a:endParaRPr lang="en-IN" sz="11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60F0D34-D4B4-0F2C-4728-7EA3B0C23687}"/>
              </a:ext>
            </a:extLst>
          </p:cNvPr>
          <p:cNvCxnSpPr>
            <a:cxnSpLocks/>
          </p:cNvCxnSpPr>
          <p:nvPr/>
        </p:nvCxnSpPr>
        <p:spPr>
          <a:xfrm>
            <a:off x="8841815" y="3158122"/>
            <a:ext cx="0" cy="29531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8BC55E8-C595-D13C-B665-C2F886B0ED09}"/>
              </a:ext>
            </a:extLst>
          </p:cNvPr>
          <p:cNvCxnSpPr>
            <a:cxnSpLocks/>
          </p:cNvCxnSpPr>
          <p:nvPr/>
        </p:nvCxnSpPr>
        <p:spPr>
          <a:xfrm>
            <a:off x="8841815" y="6111240"/>
            <a:ext cx="4537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AFD0C3F-C90A-1ADF-549D-9FB2774AA973}"/>
              </a:ext>
            </a:extLst>
          </p:cNvPr>
          <p:cNvSpPr txBox="1"/>
          <p:nvPr/>
        </p:nvSpPr>
        <p:spPr>
          <a:xfrm>
            <a:off x="2559026" y="3342741"/>
            <a:ext cx="3937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TRUE</a:t>
            </a:r>
            <a:endParaRPr lang="en-IN" sz="5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EFC7F9-DA53-4F12-DE37-CEDFABF9766A}"/>
              </a:ext>
            </a:extLst>
          </p:cNvPr>
          <p:cNvSpPr txBox="1"/>
          <p:nvPr/>
        </p:nvSpPr>
        <p:spPr>
          <a:xfrm>
            <a:off x="6129702" y="3324244"/>
            <a:ext cx="3937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TRUE</a:t>
            </a:r>
            <a:endParaRPr lang="en-IN" sz="5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A18550-10D3-51F2-7136-37AE242170B1}"/>
              </a:ext>
            </a:extLst>
          </p:cNvPr>
          <p:cNvSpPr txBox="1"/>
          <p:nvPr/>
        </p:nvSpPr>
        <p:spPr>
          <a:xfrm>
            <a:off x="9394331" y="3342740"/>
            <a:ext cx="3937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TRUE</a:t>
            </a:r>
            <a:endParaRPr lang="en-IN" sz="5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1F99F31-569D-064A-4D7F-F48F8364A2D7}"/>
              </a:ext>
            </a:extLst>
          </p:cNvPr>
          <p:cNvSpPr txBox="1"/>
          <p:nvPr/>
        </p:nvSpPr>
        <p:spPr>
          <a:xfrm>
            <a:off x="8828664" y="2997464"/>
            <a:ext cx="3937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FALSE</a:t>
            </a:r>
            <a:endParaRPr lang="en-IN" sz="5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9BAF79F-556A-740B-4864-EB28CC10CCA9}"/>
              </a:ext>
            </a:extLst>
          </p:cNvPr>
          <p:cNvSpPr txBox="1"/>
          <p:nvPr/>
        </p:nvSpPr>
        <p:spPr>
          <a:xfrm>
            <a:off x="9687418" y="3603936"/>
            <a:ext cx="3937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FALSE</a:t>
            </a:r>
            <a:endParaRPr lang="en-IN" sz="5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5FAD9AE-F171-5407-D1CD-8640C4D99671}"/>
              </a:ext>
            </a:extLst>
          </p:cNvPr>
          <p:cNvSpPr/>
          <p:nvPr/>
        </p:nvSpPr>
        <p:spPr>
          <a:xfrm>
            <a:off x="2334260" y="3992880"/>
            <a:ext cx="266700" cy="121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A4CBEE6-1BAF-5168-AF71-E97EBCEC9C32}"/>
              </a:ext>
            </a:extLst>
          </p:cNvPr>
          <p:cNvSpPr/>
          <p:nvPr/>
        </p:nvSpPr>
        <p:spPr>
          <a:xfrm>
            <a:off x="5915338" y="4047681"/>
            <a:ext cx="266700" cy="121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BBCF96C-EB17-AD61-1AEA-73C86B7D665A}"/>
              </a:ext>
            </a:extLst>
          </p:cNvPr>
          <p:cNvSpPr/>
          <p:nvPr/>
        </p:nvSpPr>
        <p:spPr>
          <a:xfrm>
            <a:off x="9127631" y="3982123"/>
            <a:ext cx="266700" cy="121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FB5902-6950-15F6-E828-8724BA67C852}"/>
              </a:ext>
            </a:extLst>
          </p:cNvPr>
          <p:cNvSpPr txBox="1"/>
          <p:nvPr/>
        </p:nvSpPr>
        <p:spPr>
          <a:xfrm>
            <a:off x="9153031" y="3955200"/>
            <a:ext cx="3937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TRUE</a:t>
            </a:r>
            <a:endParaRPr lang="en-IN" sz="5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FA8211D-B8FC-900C-86FB-D8F07635631C}"/>
              </a:ext>
            </a:extLst>
          </p:cNvPr>
          <p:cNvSpPr txBox="1"/>
          <p:nvPr/>
        </p:nvSpPr>
        <p:spPr>
          <a:xfrm>
            <a:off x="5949695" y="4039838"/>
            <a:ext cx="3937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TRUE</a:t>
            </a:r>
            <a:endParaRPr lang="en-IN" sz="5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B9F65E5-67F4-F533-EFBC-FD51FF87B175}"/>
              </a:ext>
            </a:extLst>
          </p:cNvPr>
          <p:cNvSpPr txBox="1"/>
          <p:nvPr/>
        </p:nvSpPr>
        <p:spPr>
          <a:xfrm>
            <a:off x="2372858" y="3990164"/>
            <a:ext cx="3937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TRUE</a:t>
            </a:r>
            <a:endParaRPr lang="en-IN" sz="500" dirty="0"/>
          </a:p>
        </p:txBody>
      </p:sp>
    </p:spTree>
    <p:extLst>
      <p:ext uri="{BB962C8B-B14F-4D97-AF65-F5344CB8AC3E}">
        <p14:creationId xmlns:p14="http://schemas.microsoft.com/office/powerpoint/2010/main" val="3213562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2A8DF5-509C-3C42-958A-63A2F3D00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D5D7-C417-6044-AE5B-59E4DAD27506}" type="datetime1">
              <a:rPr lang="en-IN" smtClean="0"/>
              <a:t>02-10-2022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4A1A55-4F3B-0D41-8066-F12426789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 (EE4572)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190B9-1ACC-4A48-8A5C-B4BC4734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D411-A326-504C-A941-9EFCFA893D1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0694289-AF8D-C242-822F-982071F74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90" y="89063"/>
            <a:ext cx="11100122" cy="653143"/>
          </a:xfrm>
        </p:spPr>
        <p:txBody>
          <a:bodyPr>
            <a:normAutofit fontScale="90000"/>
          </a:bodyPr>
          <a:lstStyle/>
          <a:p>
            <a:r>
              <a:rPr lang="en-US" dirty="0"/>
              <a:t>MODELLING : WORK DONE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D9ED67-2C62-87C3-3D44-38D887EE4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24" y="1428694"/>
            <a:ext cx="3980023" cy="223790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3F9A13-4468-8EAA-2C4B-FDC05130CC7A}"/>
              </a:ext>
            </a:extLst>
          </p:cNvPr>
          <p:cNvSpPr txBox="1"/>
          <p:nvPr/>
        </p:nvSpPr>
        <p:spPr>
          <a:xfrm>
            <a:off x="5735611" y="1454950"/>
            <a:ext cx="2366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MAKING OF MODEL D</a:t>
            </a:r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7F9CA85-58B0-9BF7-9329-51361FCEAE9D}"/>
              </a:ext>
            </a:extLst>
          </p:cNvPr>
          <p:cNvSpPr/>
          <p:nvPr/>
        </p:nvSpPr>
        <p:spPr>
          <a:xfrm>
            <a:off x="380999" y="742206"/>
            <a:ext cx="4114800" cy="54226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FFA5A2-2EE8-7960-3D60-6B1B6201A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990" y="2435388"/>
            <a:ext cx="2190222" cy="361453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3FEEA0-C7E0-06B4-0966-9184F5480AF4}"/>
              </a:ext>
            </a:extLst>
          </p:cNvPr>
          <p:cNvSpPr txBox="1"/>
          <p:nvPr/>
        </p:nvSpPr>
        <p:spPr>
          <a:xfrm>
            <a:off x="9341559" y="1266602"/>
            <a:ext cx="2190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MODEL PRESENTED </a:t>
            </a:r>
          </a:p>
          <a:p>
            <a:pPr algn="ctr"/>
            <a:r>
              <a:rPr lang="en-US" sz="1600" dirty="0"/>
              <a:t>IN B.I. COMPETETION SANGALI</a:t>
            </a:r>
            <a:endParaRPr lang="en-IN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7BB5F2-ABDF-D165-D487-6F0311AAE721}"/>
              </a:ext>
            </a:extLst>
          </p:cNvPr>
          <p:cNvSpPr/>
          <p:nvPr/>
        </p:nvSpPr>
        <p:spPr>
          <a:xfrm>
            <a:off x="9240658" y="1155692"/>
            <a:ext cx="2370095" cy="111849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8D98905-45CA-945C-2AF5-F4390E0A0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446" y="2452371"/>
            <a:ext cx="2631809" cy="350503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28CFFAA-A581-0093-EA1F-D7A901B7D059}"/>
              </a:ext>
            </a:extLst>
          </p:cNvPr>
          <p:cNvSpPr/>
          <p:nvPr/>
        </p:nvSpPr>
        <p:spPr>
          <a:xfrm>
            <a:off x="5547079" y="1155692"/>
            <a:ext cx="2743200" cy="111849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B4AB0E-0287-34D5-B2DE-CC495A8B3CF4}"/>
              </a:ext>
            </a:extLst>
          </p:cNvPr>
          <p:cNvSpPr txBox="1"/>
          <p:nvPr/>
        </p:nvSpPr>
        <p:spPr>
          <a:xfrm>
            <a:off x="1219150" y="87407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MAKING OF TEST BENCH</a:t>
            </a:r>
            <a:endParaRPr lang="en-IN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FE6070D-85D1-E933-2AE6-B8F5F182C9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306" r="-1384" b="25764"/>
          <a:stretch/>
        </p:blipFill>
        <p:spPr>
          <a:xfrm>
            <a:off x="487324" y="3878655"/>
            <a:ext cx="2032592" cy="245117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AB3F6CA-49EE-D37B-F838-3CFD43990BE3}"/>
              </a:ext>
            </a:extLst>
          </p:cNvPr>
          <p:cNvSpPr/>
          <p:nvPr/>
        </p:nvSpPr>
        <p:spPr>
          <a:xfrm>
            <a:off x="2790898" y="3878655"/>
            <a:ext cx="1718930" cy="250698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B49D016-4BC9-76CD-5F6E-C3DE78B0ED8E}"/>
              </a:ext>
            </a:extLst>
          </p:cNvPr>
          <p:cNvSpPr txBox="1"/>
          <p:nvPr/>
        </p:nvSpPr>
        <p:spPr>
          <a:xfrm>
            <a:off x="2885140" y="4143384"/>
            <a:ext cx="1582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MAKING OF </a:t>
            </a:r>
            <a:r>
              <a:rPr lang="en-IN" dirty="0"/>
              <a:t>GREENHOUSE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C845088-CF07-543B-1B69-637F95EAA6CC}"/>
              </a:ext>
            </a:extLst>
          </p:cNvPr>
          <p:cNvSpPr txBox="1"/>
          <p:nvPr/>
        </p:nvSpPr>
        <p:spPr>
          <a:xfrm>
            <a:off x="2961813" y="5367502"/>
            <a:ext cx="124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14’*10’*9’</a:t>
            </a:r>
            <a:endParaRPr lang="en-IN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C003937-91E6-2F2F-35D5-13D16CACF6D5}"/>
              </a:ext>
            </a:extLst>
          </p:cNvPr>
          <p:cNvSpPr txBox="1"/>
          <p:nvPr/>
        </p:nvSpPr>
        <p:spPr>
          <a:xfrm>
            <a:off x="2826711" y="5054443"/>
            <a:ext cx="148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DIMENTIONS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175241-D396-A58E-3DF3-3CF2D409DD52}"/>
              </a:ext>
            </a:extLst>
          </p:cNvPr>
          <p:cNvCxnSpPr/>
          <p:nvPr/>
        </p:nvCxnSpPr>
        <p:spPr>
          <a:xfrm>
            <a:off x="5054718" y="1058741"/>
            <a:ext cx="0" cy="5129408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1272133-78A4-1C81-9689-2EE663D210C1}"/>
              </a:ext>
            </a:extLst>
          </p:cNvPr>
          <p:cNvCxnSpPr/>
          <p:nvPr/>
        </p:nvCxnSpPr>
        <p:spPr>
          <a:xfrm>
            <a:off x="8773278" y="1013336"/>
            <a:ext cx="0" cy="5129408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658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94289-AF8D-C242-822F-982071F7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D69318-BA39-6F6F-1CA2-845E3EFAA42D}"/>
              </a:ext>
            </a:extLst>
          </p:cNvPr>
          <p:cNvSpPr txBox="1"/>
          <p:nvPr/>
        </p:nvSpPr>
        <p:spPr>
          <a:xfrm>
            <a:off x="3261360" y="1432560"/>
            <a:ext cx="5669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GREEN HOUSES AND POLY HOUSES</a:t>
            </a:r>
          </a:p>
          <a:p>
            <a:pPr marL="342900" indent="-342900">
              <a:buAutoNum type="arabicParenR"/>
            </a:pPr>
            <a:r>
              <a:rPr lang="en-US" dirty="0"/>
              <a:t>SHEDULE CAN BE IMLEMENTED IN THE  AUTOSWITCH</a:t>
            </a:r>
          </a:p>
          <a:p>
            <a:pPr marL="342900" indent="-342900">
              <a:buAutoNum type="arabicParenR"/>
            </a:pPr>
            <a:r>
              <a:rPr lang="en-IN" dirty="0"/>
              <a:t>HOUSEOLD FARMING</a:t>
            </a:r>
          </a:p>
          <a:p>
            <a:pPr marL="342900" indent="-342900">
              <a:buAutoNum type="arabicParenR"/>
            </a:pPr>
            <a:r>
              <a:rPr lang="en-IN" dirty="0"/>
              <a:t>GREEN BUILDINGS</a:t>
            </a:r>
          </a:p>
          <a:p>
            <a:pPr marL="342900" indent="-342900">
              <a:buAutoNum type="arabicParenR"/>
            </a:pPr>
            <a:r>
              <a:rPr lang="en-IN" dirty="0"/>
              <a:t>GARDERNS</a:t>
            </a:r>
          </a:p>
        </p:txBody>
      </p:sp>
    </p:spTree>
    <p:extLst>
      <p:ext uri="{BB962C8B-B14F-4D97-AF65-F5344CB8AC3E}">
        <p14:creationId xmlns:p14="http://schemas.microsoft.com/office/powerpoint/2010/main" val="287082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94289-AF8D-C242-822F-982071F7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CALCULATED RESULT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810547-0C00-8F94-01F9-83945CE38FF4}"/>
              </a:ext>
            </a:extLst>
          </p:cNvPr>
          <p:cNvSpPr txBox="1"/>
          <p:nvPr/>
        </p:nvSpPr>
        <p:spPr>
          <a:xfrm>
            <a:off x="609600" y="1107440"/>
            <a:ext cx="72237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power used by 1 tray in one hour : 1 watt</a:t>
            </a:r>
          </a:p>
          <a:p>
            <a:r>
              <a:rPr lang="en-US" dirty="0"/>
              <a:t>12 volt motor : 60 watts </a:t>
            </a:r>
          </a:p>
          <a:p>
            <a:r>
              <a:rPr lang="en-US" dirty="0"/>
              <a:t>So total power - consumed by the rack = 60+1 = 61 watt per hour</a:t>
            </a:r>
          </a:p>
          <a:p>
            <a:r>
              <a:rPr lang="en-US" dirty="0"/>
              <a:t>For green house 6*61 = 366 watt per hour</a:t>
            </a:r>
          </a:p>
          <a:p>
            <a:r>
              <a:rPr lang="en-US" dirty="0"/>
              <a:t>If we turn on  motor for 30 mins a day = 183 Watt</a:t>
            </a:r>
          </a:p>
          <a:p>
            <a:r>
              <a:rPr lang="en-US" dirty="0"/>
              <a:t>For a month 183*30 = 5490 Watt </a:t>
            </a:r>
            <a:r>
              <a:rPr lang="en-US" dirty="0" err="1"/>
              <a:t>Hr</a:t>
            </a:r>
            <a:r>
              <a:rPr lang="en-US" dirty="0"/>
              <a:t> = 5490 / 1000 = 5.490 unit</a:t>
            </a:r>
          </a:p>
          <a:p>
            <a:r>
              <a:rPr lang="en-US" dirty="0"/>
              <a:t>total running cost = 5.36*5.490 = 29.42 Rs </a:t>
            </a:r>
          </a:p>
        </p:txBody>
      </p:sp>
    </p:spTree>
    <p:extLst>
      <p:ext uri="{BB962C8B-B14F-4D97-AF65-F5344CB8AC3E}">
        <p14:creationId xmlns:p14="http://schemas.microsoft.com/office/powerpoint/2010/main" val="2958173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94289-AF8D-C242-822F-982071F7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BENIFITS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269B526-6ED6-F4D0-5A3F-915372D825EE}"/>
              </a:ext>
            </a:extLst>
          </p:cNvPr>
          <p:cNvGraphicFramePr/>
          <p:nvPr/>
        </p:nvGraphicFramePr>
        <p:xfrm>
          <a:off x="2032000" y="103462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0936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2A8DF5-509C-3C42-958A-63A2F3D00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D5D7-C417-6044-AE5B-59E4DAD27506}" type="datetime1">
              <a:rPr lang="en-IN" smtClean="0"/>
              <a:t>02-10-2022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4A1A55-4F3B-0D41-8066-F12426789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CP (EE4572)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190B9-1ACC-4A48-8A5C-B4BC4734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D411-A326-504C-A941-9EFCFA893D1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0694289-AF8D-C242-822F-982071F7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BB7926-CE3B-FD9D-849E-9824810C25BD}"/>
              </a:ext>
            </a:extLst>
          </p:cNvPr>
          <p:cNvSpPr txBox="1"/>
          <p:nvPr/>
        </p:nvSpPr>
        <p:spPr>
          <a:xfrm>
            <a:off x="381000" y="879677"/>
            <a:ext cx="11251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PIC 18f4520 is used to control all the processes.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Microcontroller turns on the motor according to the schedule while also reads the data provided by moisture sensor.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It regulates the flow of water according to Schedule and if Moisture sensor detects deficiency of water it overrules the system and gives command to motor to turn on.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2623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94289-AF8D-C242-822F-982071F7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1639281-0DEB-6F52-43E9-9FEDB11AF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654923"/>
              </p:ext>
            </p:extLst>
          </p:nvPr>
        </p:nvGraphicFramePr>
        <p:xfrm>
          <a:off x="990278" y="1394365"/>
          <a:ext cx="10211443" cy="406926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22912">
                  <a:extLst>
                    <a:ext uri="{9D8B030D-6E8A-4147-A177-3AD203B41FA5}">
                      <a16:colId xmlns:a16="http://schemas.microsoft.com/office/drawing/2014/main" val="4050858775"/>
                    </a:ext>
                  </a:extLst>
                </a:gridCol>
                <a:gridCol w="2614561">
                  <a:extLst>
                    <a:ext uri="{9D8B030D-6E8A-4147-A177-3AD203B41FA5}">
                      <a16:colId xmlns:a16="http://schemas.microsoft.com/office/drawing/2014/main" val="2538268921"/>
                    </a:ext>
                  </a:extLst>
                </a:gridCol>
                <a:gridCol w="697397">
                  <a:extLst>
                    <a:ext uri="{9D8B030D-6E8A-4147-A177-3AD203B41FA5}">
                      <a16:colId xmlns:a16="http://schemas.microsoft.com/office/drawing/2014/main" val="2470231892"/>
                    </a:ext>
                  </a:extLst>
                </a:gridCol>
                <a:gridCol w="697397">
                  <a:extLst>
                    <a:ext uri="{9D8B030D-6E8A-4147-A177-3AD203B41FA5}">
                      <a16:colId xmlns:a16="http://schemas.microsoft.com/office/drawing/2014/main" val="3497540622"/>
                    </a:ext>
                  </a:extLst>
                </a:gridCol>
                <a:gridCol w="697397">
                  <a:extLst>
                    <a:ext uri="{9D8B030D-6E8A-4147-A177-3AD203B41FA5}">
                      <a16:colId xmlns:a16="http://schemas.microsoft.com/office/drawing/2014/main" val="1396619756"/>
                    </a:ext>
                  </a:extLst>
                </a:gridCol>
                <a:gridCol w="697397">
                  <a:extLst>
                    <a:ext uri="{9D8B030D-6E8A-4147-A177-3AD203B41FA5}">
                      <a16:colId xmlns:a16="http://schemas.microsoft.com/office/drawing/2014/main" val="3248844486"/>
                    </a:ext>
                  </a:extLst>
                </a:gridCol>
                <a:gridCol w="697397">
                  <a:extLst>
                    <a:ext uri="{9D8B030D-6E8A-4147-A177-3AD203B41FA5}">
                      <a16:colId xmlns:a16="http://schemas.microsoft.com/office/drawing/2014/main" val="2246441684"/>
                    </a:ext>
                  </a:extLst>
                </a:gridCol>
                <a:gridCol w="697397">
                  <a:extLst>
                    <a:ext uri="{9D8B030D-6E8A-4147-A177-3AD203B41FA5}">
                      <a16:colId xmlns:a16="http://schemas.microsoft.com/office/drawing/2014/main" val="2863087987"/>
                    </a:ext>
                  </a:extLst>
                </a:gridCol>
                <a:gridCol w="697397">
                  <a:extLst>
                    <a:ext uri="{9D8B030D-6E8A-4147-A177-3AD203B41FA5}">
                      <a16:colId xmlns:a16="http://schemas.microsoft.com/office/drawing/2014/main" val="1929720716"/>
                    </a:ext>
                  </a:extLst>
                </a:gridCol>
                <a:gridCol w="697397">
                  <a:extLst>
                    <a:ext uri="{9D8B030D-6E8A-4147-A177-3AD203B41FA5}">
                      <a16:colId xmlns:a16="http://schemas.microsoft.com/office/drawing/2014/main" val="605136936"/>
                    </a:ext>
                  </a:extLst>
                </a:gridCol>
                <a:gridCol w="697397">
                  <a:extLst>
                    <a:ext uri="{9D8B030D-6E8A-4147-A177-3AD203B41FA5}">
                      <a16:colId xmlns:a16="http://schemas.microsoft.com/office/drawing/2014/main" val="2579464537"/>
                    </a:ext>
                  </a:extLst>
                </a:gridCol>
                <a:gridCol w="697397">
                  <a:extLst>
                    <a:ext uri="{9D8B030D-6E8A-4147-A177-3AD203B41FA5}">
                      <a16:colId xmlns:a16="http://schemas.microsoft.com/office/drawing/2014/main" val="1630349510"/>
                    </a:ext>
                  </a:extLst>
                </a:gridCol>
              </a:tblGrid>
              <a:tr h="366098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248" marR="662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248" marR="662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0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Academic Year 2022-23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727319"/>
                  </a:ext>
                </a:extLst>
              </a:tr>
              <a:tr h="77438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Feb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248" marR="662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248" marR="662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Apr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248" marR="662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248" marR="662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June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248" marR="662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July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248" marR="662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Aug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248" marR="662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Sept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248" marR="662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Oct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248" marR="662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Nov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248" marR="662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482544"/>
                  </a:ext>
                </a:extLst>
              </a:tr>
              <a:tr h="3660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1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Survey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  <a:highlight>
                            <a:srgbClr val="A9A9A9"/>
                          </a:highlight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  <a:highlight>
                            <a:srgbClr val="A9A9A9"/>
                          </a:highlight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  <a:highlight>
                            <a:srgbClr val="A9A9A9"/>
                          </a:highlight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  <a:highlight>
                            <a:srgbClr val="A9A9A9"/>
                          </a:highlight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  <a:highlight>
                            <a:srgbClr val="A9A9A9"/>
                          </a:highlight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  <a:highlight>
                            <a:srgbClr val="A9A9A9"/>
                          </a:highlight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  <a:highlight>
                            <a:srgbClr val="A9A9A9"/>
                          </a:highlight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3412843"/>
                  </a:ext>
                </a:extLst>
              </a:tr>
              <a:tr h="3660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2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Theoretical Study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081177"/>
                  </a:ext>
                </a:extLst>
              </a:tr>
              <a:tr h="3660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3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and Development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378827"/>
                  </a:ext>
                </a:extLst>
              </a:tr>
              <a:tr h="3660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4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Experimental setup preparation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248898"/>
                  </a:ext>
                </a:extLst>
              </a:tr>
              <a:tr h="3660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5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 &amp; Measurement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758278"/>
                  </a:ext>
                </a:extLst>
              </a:tr>
              <a:tr h="3660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6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Analysis and verification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939552"/>
                  </a:ext>
                </a:extLst>
              </a:tr>
              <a:tr h="3660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7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Presentation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85091"/>
                  </a:ext>
                </a:extLst>
              </a:tr>
              <a:tr h="3660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9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Report writing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248" marR="662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846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9934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593130-AA77-5D4E-9AF9-DD805AF30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D3BA2-E133-B448-A54C-96E446DDCB8D}" type="datetime1">
              <a:rPr lang="en-IN" smtClean="0"/>
              <a:pPr/>
              <a:t>02-10-2022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6A9A1-7F6E-B146-9B26-D83A4BCC8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7106" y="3503546"/>
            <a:ext cx="5665704" cy="383795"/>
          </a:xfrm>
        </p:spPr>
        <p:txBody>
          <a:bodyPr/>
          <a:lstStyle/>
          <a:p>
            <a:r>
              <a:rPr lang="en-US" dirty="0"/>
              <a:t>CP (EE4572)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B1240-F8CB-9042-BCEB-05C6C6CE1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D411-A326-504C-A941-9EFCFA893D1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9057A7-0F5E-BF42-8CD5-A61E2629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593F34C-0896-EFCD-E8DB-64FD631D8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596294"/>
              </p:ext>
            </p:extLst>
          </p:nvPr>
        </p:nvGraphicFramePr>
        <p:xfrm>
          <a:off x="500242" y="1189230"/>
          <a:ext cx="11191515" cy="45994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700">
                  <a:extLst>
                    <a:ext uri="{9D8B030D-6E8A-4147-A177-3AD203B41FA5}">
                      <a16:colId xmlns:a16="http://schemas.microsoft.com/office/drawing/2014/main" val="1589132794"/>
                    </a:ext>
                  </a:extLst>
                </a:gridCol>
                <a:gridCol w="10578815">
                  <a:extLst>
                    <a:ext uri="{9D8B030D-6E8A-4147-A177-3AD203B41FA5}">
                      <a16:colId xmlns:a16="http://schemas.microsoft.com/office/drawing/2014/main" val="99455324"/>
                    </a:ext>
                  </a:extLst>
                </a:gridCol>
              </a:tblGrid>
              <a:tr h="361664">
                <a:tc>
                  <a:txBody>
                    <a:bodyPr/>
                    <a:lstStyle/>
                    <a:p>
                      <a:r>
                        <a:rPr lang="en-US" sz="1800" dirty="0"/>
                        <a:t>[1] 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Mehamed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 Ahmed Abdurrahman (2015) Sensor Based Automatic Irrigation Management System : International Journal of Computer and </a:t>
                      </a: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InformationTechnology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 (IJCIT) , Vol. 04, Issue. 03, pp. 05-15.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6498507"/>
                  </a:ext>
                </a:extLst>
              </a:tr>
              <a:tr h="1131792">
                <a:tc>
                  <a:txBody>
                    <a:bodyPr/>
                    <a:lstStyle/>
                    <a:p>
                      <a:r>
                        <a:rPr lang="en-US" sz="1800" dirty="0"/>
                        <a:t>[2] 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Bishnu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 Deo Kumar, Prachi </a:t>
                      </a: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Shrivasthav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Reetika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 Agrawal and Vanya Tiwari (2017), Microcontroller based automatic plant irrigation system : International Research Journal of Engineering and Technology (IRJET), Vol. 04, Issue. 05, pp. 05-17.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1124677"/>
                  </a:ext>
                </a:extLst>
              </a:tr>
              <a:tr h="1151209">
                <a:tc>
                  <a:txBody>
                    <a:bodyPr/>
                    <a:lstStyle/>
                    <a:p>
                      <a:r>
                        <a:rPr lang="en-US" sz="1800" dirty="0"/>
                        <a:t>[3] 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Raja. G, </a:t>
                      </a: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Abhiraj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. R, </a:t>
                      </a: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Arunkrishnan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Febin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 Malik, Jesu </a:t>
                      </a: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Jorof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Divin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. J and </a:t>
                      </a: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Rajarathinum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 (2018), Smart Polyhouse Farming Using </a:t>
                      </a: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Iot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Enviroment:International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 Journal Of Trend in Scientific </a:t>
                      </a: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Reasearch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 and Development (IJTSRV) , Vol. 02, Issue. 03, pp. 03-18.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58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[4]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R.Nageswara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 Rao, </a:t>
                      </a: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B.Sridhar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(2018) IOT Based Crop Filed Monitoring And Automation Irrigation System: second international </a:t>
                      </a: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coferance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 on inventive system and control(ICISC)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6679359"/>
                  </a:ext>
                </a:extLst>
              </a:tr>
              <a:tr h="389802">
                <a:tc>
                  <a:txBody>
                    <a:bodyPr/>
                    <a:lstStyle/>
                    <a:p>
                      <a:r>
                        <a:rPr lang="en-US" dirty="0"/>
                        <a:t>[5]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G.K.Banerjee,Rahul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 Singhal(2010)Microcontroller based polyhouse automation controller.(International symposium on electronic system design)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639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2168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02593" y="2497976"/>
            <a:ext cx="8786813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432FF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mbria" panose="02040503050406030204" pitchFamily="18" charset="0"/>
                <a:cs typeface="APPLE CHANCERY" panose="03020702040506060504" pitchFamily="66" charset="-79"/>
              </a:rPr>
              <a:t>THANK  Y   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DB527C-9D77-4A15-A825-ACFAD77EF1F6}"/>
              </a:ext>
            </a:extLst>
          </p:cNvPr>
          <p:cNvGrpSpPr/>
          <p:nvPr/>
        </p:nvGrpSpPr>
        <p:grpSpPr>
          <a:xfrm>
            <a:off x="0" y="0"/>
            <a:ext cx="12192000" cy="653143"/>
            <a:chOff x="0" y="-56757"/>
            <a:chExt cx="12192000" cy="8391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010E01-66FF-4BC9-B677-66A3906DBEB5}"/>
                </a:ext>
              </a:extLst>
            </p:cNvPr>
            <p:cNvSpPr/>
            <p:nvPr/>
          </p:nvSpPr>
          <p:spPr>
            <a:xfrm>
              <a:off x="0" y="-56757"/>
              <a:ext cx="12192000" cy="83918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68589" tIns="34295" rIns="68589" bIns="34295" rtlCol="0" anchor="ctr"/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9" name="Picture 8" descr="Copy of INCONRIT 2016 (1).jpg">
              <a:extLst>
                <a:ext uri="{FF2B5EF4-FFF2-40B4-BE49-F238E27FC236}">
                  <a16:creationId xmlns:a16="http://schemas.microsoft.com/office/drawing/2014/main" id="{D55C8EE1-A748-410B-9E09-6AACD262B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contrast="30000"/>
            </a:blip>
            <a:stretch>
              <a:fillRect/>
            </a:stretch>
          </p:blipFill>
          <p:spPr>
            <a:xfrm>
              <a:off x="10584729" y="0"/>
              <a:ext cx="1537756" cy="725864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8E2BF-9144-6444-8940-6D0AB22B0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8CED5-633B-4EB5-85E5-888DDA3CB00E}" type="slidenum">
              <a:rPr lang="en-IN" smtClean="0"/>
              <a:t>19</a:t>
            </a:fld>
            <a:endParaRPr lang="en-I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E47C9FA-5F8B-A743-B309-FFB517AE3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3014" y="2921681"/>
            <a:ext cx="1056477" cy="107995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BD4322-FBD9-EB47-AEF7-67EB56DA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6877-1185-7244-B361-6C2A908ED101}" type="datetime1">
              <a:rPr lang="en-IN" smtClean="0"/>
              <a:t>02-10-2022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58DC1-B9D4-C84C-AF71-20081A74A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 (EE4572)</a:t>
            </a:r>
          </a:p>
        </p:txBody>
      </p:sp>
    </p:spTree>
    <p:extLst>
      <p:ext uri="{BB962C8B-B14F-4D97-AF65-F5344CB8AC3E}">
        <p14:creationId xmlns:p14="http://schemas.microsoft.com/office/powerpoint/2010/main" val="3599229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04ADE1-6095-E143-9F61-5BBEC17CF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1650" indent="-407988"/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501650" indent="-407988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Objectives</a:t>
            </a:r>
          </a:p>
          <a:p>
            <a:pPr marL="501650" indent="-407988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Method</a:t>
            </a:r>
          </a:p>
          <a:p>
            <a:pPr marL="501650" indent="-407988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</a:t>
            </a:r>
          </a:p>
          <a:p>
            <a:pPr marL="501650" indent="-407988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501650" indent="-407988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501650" indent="-407988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Plan</a:t>
            </a:r>
          </a:p>
          <a:p>
            <a:pPr marL="501650" indent="-407988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FE5B4D-87F0-E849-9013-DBF30697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A8F6F-D995-9F4F-85AD-D66FCDF5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6119-31BD-A947-B613-9C3C9CC5F844}" type="datetime1">
              <a:rPr lang="en-IN" smtClean="0"/>
              <a:t>02-10-2022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FCDAF-6BF1-0043-95B6-0999C4229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CP (EE4572)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B1BFE-8AE8-2E49-836A-2DF8068D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D411-A326-504C-A941-9EFCFA893D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6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248837-FA60-B448-B1D5-0D23F794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59" y="1248009"/>
            <a:ext cx="11476703" cy="522410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India's current water levels.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India's current energy consumption by agriculture sector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(20-22% of total energy consumption).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Need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Problem statement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Designing a fully automated irrigation system for efficient use of water and electricity.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2A8DF5-509C-3C42-958A-63A2F3D00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D5D7-C417-6044-AE5B-59E4DAD27506}" type="datetime1">
              <a:rPr lang="en-IN" smtClean="0"/>
              <a:t>02-10-2022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4A1A55-4F3B-0D41-8066-F12426789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 (EE4572)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190B9-1ACC-4A48-8A5C-B4BC4734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D411-A326-504C-A941-9EFCFA893D1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0694289-AF8D-C242-822F-982071F7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265341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248837-FA60-B448-B1D5-0D23F794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264" y="1745974"/>
            <a:ext cx="10156984" cy="128898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To develop an automated irrigation system for efficient management of water and electricity.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To integrate moisture sensor based system with timer based system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To analyze the data by comparing it with the present system and modifying system for efficiency.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2A8DF5-509C-3C42-958A-63A2F3D00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D5D7-C417-6044-AE5B-59E4DAD27506}" type="datetime1">
              <a:rPr lang="en-IN" smtClean="0"/>
              <a:t>02-10-2022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4A1A55-4F3B-0D41-8066-F12426789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 (EE4572)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190B9-1ACC-4A48-8A5C-B4BC4734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D411-A326-504C-A941-9EFCFA893D1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0694289-AF8D-C242-822F-982071F7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OBJECTIVES</a:t>
            </a:r>
          </a:p>
        </p:txBody>
      </p:sp>
    </p:spTree>
    <p:extLst>
      <p:ext uri="{BB962C8B-B14F-4D97-AF65-F5344CB8AC3E}">
        <p14:creationId xmlns:p14="http://schemas.microsoft.com/office/powerpoint/2010/main" val="2317163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B4635A-1DE9-8D9B-97EB-621BEBD43FE9}"/>
              </a:ext>
            </a:extLst>
          </p:cNvPr>
          <p:cNvCxnSpPr>
            <a:cxnSpLocks/>
          </p:cNvCxnSpPr>
          <p:nvPr/>
        </p:nvCxnSpPr>
        <p:spPr>
          <a:xfrm>
            <a:off x="6093681" y="1777375"/>
            <a:ext cx="0" cy="1618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2A8DF5-509C-3C42-958A-63A2F3D00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D5D7-C417-6044-AE5B-59E4DAD27506}" type="datetime1">
              <a:rPr lang="en-IN" smtClean="0"/>
              <a:t>02-10-2022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4A1A55-4F3B-0D41-8066-F12426789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 (EE4572)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190B9-1ACC-4A48-8A5C-B4BC4734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D411-A326-504C-A941-9EFCFA893D1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53868D1-F60F-B216-4101-9B31C46B8B14}"/>
              </a:ext>
            </a:extLst>
          </p:cNvPr>
          <p:cNvSpPr/>
          <p:nvPr/>
        </p:nvSpPr>
        <p:spPr>
          <a:xfrm>
            <a:off x="1499557" y="2187388"/>
            <a:ext cx="3343835" cy="82613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0694289-AF8D-C242-822F-982071F7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RESEARCH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: CURRENT TECHNOLOGIES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DD7AFB1-4E29-2038-ACA2-F84CDE2D1172}"/>
              </a:ext>
            </a:extLst>
          </p:cNvPr>
          <p:cNvSpPr/>
          <p:nvPr/>
        </p:nvSpPr>
        <p:spPr>
          <a:xfrm>
            <a:off x="7344546" y="2187388"/>
            <a:ext cx="3343835" cy="82613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285F26-BEBB-4068-03C2-8F8BD46A5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949" y="2365758"/>
            <a:ext cx="4997825" cy="522410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Timer Based</a:t>
            </a:r>
          </a:p>
          <a:p>
            <a:pPr marL="0" indent="0" algn="ctr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Timer decides on and off of motor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motor turned on after completing of 1 Timer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Motor turns off after completing of 2nd Timer.</a:t>
            </a:r>
            <a:endParaRPr lang="en-US" sz="2400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2318E7C2-2AF4-C4EB-78B6-138AD60D0883}"/>
              </a:ext>
            </a:extLst>
          </p:cNvPr>
          <p:cNvSpPr txBox="1">
            <a:spLocks/>
          </p:cNvSpPr>
          <p:nvPr/>
        </p:nvSpPr>
        <p:spPr>
          <a:xfrm>
            <a:off x="6517552" y="2373799"/>
            <a:ext cx="4997825" cy="52241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Timer Based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Turning on and off of motor is decided by moisture sensor.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Motor turns on if moisture sensor detects no water in soil.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Motor gets off when moisture sensor detects water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081B21-0BFD-4668-CD85-67E1B9D822C6}"/>
              </a:ext>
            </a:extLst>
          </p:cNvPr>
          <p:cNvSpPr/>
          <p:nvPr/>
        </p:nvSpPr>
        <p:spPr>
          <a:xfrm>
            <a:off x="455587" y="3109183"/>
            <a:ext cx="5589075" cy="2735806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492AD-CB64-8700-B5CA-A49BE71198FA}"/>
              </a:ext>
            </a:extLst>
          </p:cNvPr>
          <p:cNvSpPr/>
          <p:nvPr/>
        </p:nvSpPr>
        <p:spPr>
          <a:xfrm>
            <a:off x="6268627" y="3109182"/>
            <a:ext cx="5589075" cy="2735808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D5579DD-6D79-6BA8-E089-82F4FEEC77A7}"/>
              </a:ext>
            </a:extLst>
          </p:cNvPr>
          <p:cNvSpPr/>
          <p:nvPr/>
        </p:nvSpPr>
        <p:spPr>
          <a:xfrm>
            <a:off x="4424082" y="951241"/>
            <a:ext cx="3343835" cy="82613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CURRENT TECHNOLOGIES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57E9DC-55A2-CDB1-9F6D-9DDCC7494DE0}"/>
              </a:ext>
            </a:extLst>
          </p:cNvPr>
          <p:cNvCxnSpPr/>
          <p:nvPr/>
        </p:nvCxnSpPr>
        <p:spPr>
          <a:xfrm>
            <a:off x="3072861" y="1945342"/>
            <a:ext cx="6041641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61191D-2617-37F0-FEEC-3F033BDD3942}"/>
              </a:ext>
            </a:extLst>
          </p:cNvPr>
          <p:cNvCxnSpPr/>
          <p:nvPr/>
        </p:nvCxnSpPr>
        <p:spPr>
          <a:xfrm>
            <a:off x="3084576" y="1945342"/>
            <a:ext cx="0" cy="2420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A479E8-CDB5-A187-29D4-DA8EB3B945E0}"/>
              </a:ext>
            </a:extLst>
          </p:cNvPr>
          <p:cNvCxnSpPr>
            <a:cxnSpLocks/>
          </p:cNvCxnSpPr>
          <p:nvPr/>
        </p:nvCxnSpPr>
        <p:spPr>
          <a:xfrm>
            <a:off x="9108406" y="1939246"/>
            <a:ext cx="0" cy="2420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677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2A8DF5-509C-3C42-958A-63A2F3D00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D5D7-C417-6044-AE5B-59E4DAD27506}" type="datetime1">
              <a:rPr lang="en-IN" smtClean="0"/>
              <a:t>02-10-2022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4A1A55-4F3B-0D41-8066-F12426789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 (EE4572)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190B9-1ACC-4A48-8A5C-B4BC4734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D411-A326-504C-A941-9EFCFA893D1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0694289-AF8D-C242-822F-982071F7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RESEARCH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: SURVEY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F02F01-DE9D-8BCB-EA7A-F483D98F7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831273"/>
            <a:ext cx="11749810" cy="5458691"/>
          </a:xfrm>
        </p:spPr>
        <p:txBody>
          <a:bodyPr/>
          <a:lstStyle/>
          <a:p>
            <a:r>
              <a:rPr lang="en-US" u="sng" dirty="0"/>
              <a:t>VISIT TO SUMAN AGRO </a:t>
            </a:r>
            <a:r>
              <a:rPr lang="en-US" dirty="0"/>
              <a:t>: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FF0DDE-774D-969A-E3E6-5A080B57D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5"/>
          <a:stretch/>
        </p:blipFill>
        <p:spPr>
          <a:xfrm rot="16200000">
            <a:off x="8473714" y="3803693"/>
            <a:ext cx="1686752" cy="2988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0CF520E-1E0C-B7F6-86CE-B24CEA9C51AA}"/>
              </a:ext>
            </a:extLst>
          </p:cNvPr>
          <p:cNvSpPr/>
          <p:nvPr/>
        </p:nvSpPr>
        <p:spPr>
          <a:xfrm>
            <a:off x="7675668" y="4359618"/>
            <a:ext cx="3189558" cy="1846403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FD6401-1761-B46E-4B8C-0E29A99FC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62" t="1" r="15255" b="2321"/>
          <a:stretch/>
        </p:blipFill>
        <p:spPr>
          <a:xfrm rot="16200000">
            <a:off x="6142947" y="2670066"/>
            <a:ext cx="1686754" cy="2999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CE942AF-A220-6BEA-2658-85B0AA56AF6C}"/>
              </a:ext>
            </a:extLst>
          </p:cNvPr>
          <p:cNvSpPr/>
          <p:nvPr/>
        </p:nvSpPr>
        <p:spPr>
          <a:xfrm>
            <a:off x="5386333" y="3250601"/>
            <a:ext cx="3189558" cy="1846403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2A7347-1D06-29D5-A1B4-CBD0FB49C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175" y="2206232"/>
            <a:ext cx="2999825" cy="16867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0EEAA4-810A-CE8D-A68A-AC90DBA77399}"/>
              </a:ext>
            </a:extLst>
          </p:cNvPr>
          <p:cNvSpPr/>
          <p:nvPr/>
        </p:nvSpPr>
        <p:spPr>
          <a:xfrm>
            <a:off x="2972219" y="2130228"/>
            <a:ext cx="3189558" cy="1846403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2D4F8E-D812-E6A0-A7A7-7D249AB3D4B7}"/>
              </a:ext>
            </a:extLst>
          </p:cNvPr>
          <p:cNvSpPr txBox="1"/>
          <p:nvPr/>
        </p:nvSpPr>
        <p:spPr>
          <a:xfrm>
            <a:off x="8867297" y="3976631"/>
            <a:ext cx="229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 HUB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0DC433-C9D8-14ED-0549-B9BAB1D2FADD}"/>
              </a:ext>
            </a:extLst>
          </p:cNvPr>
          <p:cNvSpPr txBox="1"/>
          <p:nvPr/>
        </p:nvSpPr>
        <p:spPr>
          <a:xfrm>
            <a:off x="6874334" y="2899667"/>
            <a:ext cx="187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 PANEL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B7A56E-F155-EE09-45A9-14C5BB158F77}"/>
              </a:ext>
            </a:extLst>
          </p:cNvPr>
          <p:cNvSpPr txBox="1"/>
          <p:nvPr/>
        </p:nvSpPr>
        <p:spPr>
          <a:xfrm>
            <a:off x="3596382" y="1773516"/>
            <a:ext cx="283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FIELD AUTOMATION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958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2A8DF5-509C-3C42-958A-63A2F3D00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D5D7-C417-6044-AE5B-59E4DAD27506}" type="datetime1">
              <a:rPr lang="en-IN" smtClean="0"/>
              <a:t>02-10-2022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4A1A55-4F3B-0D41-8066-F12426789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CP (EE4572)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190B9-1ACC-4A48-8A5C-B4BC4734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D411-A326-504C-A941-9EFCFA893D1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0694289-AF8D-C242-822F-982071F7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RESEARCH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: DEMERITS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285F26-BEBB-4068-03C2-8F8BD46A5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288" y="986118"/>
            <a:ext cx="5273489" cy="333487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600" b="1" u="sng" dirty="0"/>
              <a:t>TIMER BASED</a:t>
            </a:r>
          </a:p>
          <a:p>
            <a:pPr marL="0" indent="0" algn="ctr">
              <a:buNone/>
            </a:pPr>
            <a:endParaRPr lang="en-US" b="1" u="sng" dirty="0"/>
          </a:p>
          <a:p>
            <a:pPr marL="514350" indent="-514350"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Soil behaves differently in different climates.</a:t>
            </a:r>
            <a:endParaRPr lang="en-US" sz="2200" dirty="0"/>
          </a:p>
          <a:p>
            <a:pPr marL="514350" indent="-514350"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Need of water is different for different time.</a:t>
            </a:r>
            <a:endParaRPr lang="en-US" sz="2200" dirty="0"/>
          </a:p>
          <a:p>
            <a:pPr marL="514350" indent="-514350"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We can set timer only ones no automatic control over water level in the soil .</a:t>
            </a:r>
            <a:endParaRPr lang="en-US" sz="2200" dirty="0"/>
          </a:p>
          <a:p>
            <a:pPr marL="514350" indent="-514350"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Open loop system - Therefor NO FEEDBACK</a:t>
            </a:r>
            <a:endParaRPr lang="en-US" sz="22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081B21-0BFD-4668-CD85-67E1B9D822C6}"/>
              </a:ext>
            </a:extLst>
          </p:cNvPr>
          <p:cNvSpPr/>
          <p:nvPr/>
        </p:nvSpPr>
        <p:spPr>
          <a:xfrm>
            <a:off x="506925" y="787325"/>
            <a:ext cx="5589075" cy="3533664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492AD-CB64-8700-B5CA-A49BE71198FA}"/>
              </a:ext>
            </a:extLst>
          </p:cNvPr>
          <p:cNvSpPr/>
          <p:nvPr/>
        </p:nvSpPr>
        <p:spPr>
          <a:xfrm>
            <a:off x="6319965" y="787323"/>
            <a:ext cx="5589075" cy="3533665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E5E6969C-FFD6-0FF2-1C44-B7E915D292B6}"/>
              </a:ext>
            </a:extLst>
          </p:cNvPr>
          <p:cNvSpPr txBox="1">
            <a:spLocks/>
          </p:cNvSpPr>
          <p:nvPr/>
        </p:nvSpPr>
        <p:spPr>
          <a:xfrm>
            <a:off x="6477757" y="884499"/>
            <a:ext cx="5273489" cy="3558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/>
              <a:t>MOISTURE BASED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200" dirty="0"/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We cant rely only on the data given by moisture sensor.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As soon as water touches sensor motor turns off.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Only applicable for smaller models.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032013-8FF8-D599-ED5D-930554AE19CC}"/>
              </a:ext>
            </a:extLst>
          </p:cNvPr>
          <p:cNvCxnSpPr/>
          <p:nvPr/>
        </p:nvCxnSpPr>
        <p:spPr>
          <a:xfrm>
            <a:off x="455587" y="4423684"/>
            <a:ext cx="1140211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2D4CCA8-C908-9DFE-B3B7-5D441DB21F41}"/>
              </a:ext>
            </a:extLst>
          </p:cNvPr>
          <p:cNvSpPr/>
          <p:nvPr/>
        </p:nvSpPr>
        <p:spPr>
          <a:xfrm>
            <a:off x="0" y="4497035"/>
            <a:ext cx="12192000" cy="5683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184104C4-6BF6-1A51-8557-879923DA9320}"/>
              </a:ext>
            </a:extLst>
          </p:cNvPr>
          <p:cNvSpPr txBox="1">
            <a:spLocks/>
          </p:cNvSpPr>
          <p:nvPr/>
        </p:nvSpPr>
        <p:spPr>
          <a:xfrm>
            <a:off x="-15689" y="4505247"/>
            <a:ext cx="10515600" cy="65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RESEARCH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: OUR SOLUTIONS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1B1682-D664-2925-9653-28A0485AAE7A}"/>
              </a:ext>
            </a:extLst>
          </p:cNvPr>
          <p:cNvSpPr txBox="1"/>
          <p:nvPr/>
        </p:nvSpPr>
        <p:spPr>
          <a:xfrm>
            <a:off x="455586" y="5282305"/>
            <a:ext cx="11402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Integration Of Timer And Moisture Sensor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Provide full life cycle irrigation plan for particular plant</a:t>
            </a:r>
          </a:p>
        </p:txBody>
      </p:sp>
    </p:spTree>
    <p:extLst>
      <p:ext uri="{BB962C8B-B14F-4D97-AF65-F5344CB8AC3E}">
        <p14:creationId xmlns:p14="http://schemas.microsoft.com/office/powerpoint/2010/main" val="700810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248837-FA60-B448-B1D5-0D23F7943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FLOW OF THE PROJECT:</a:t>
            </a:r>
          </a:p>
          <a:p>
            <a:r>
              <a:rPr lang="en-US" dirty="0"/>
              <a:t>Making RTC based system.</a:t>
            </a:r>
          </a:p>
          <a:p>
            <a:r>
              <a:rPr lang="en-US" dirty="0"/>
              <a:t>Making moisture based system.</a:t>
            </a:r>
          </a:p>
          <a:p>
            <a:r>
              <a:rPr lang="en-US" dirty="0"/>
              <a:t>Integrating both .</a:t>
            </a:r>
          </a:p>
          <a:p>
            <a:r>
              <a:rPr lang="en-US" dirty="0"/>
              <a:t>Make schedule for some other crops.</a:t>
            </a:r>
          </a:p>
          <a:p>
            <a:r>
              <a:rPr lang="en-US" dirty="0"/>
              <a:t>Test on testbench .</a:t>
            </a:r>
          </a:p>
          <a:p>
            <a:r>
              <a:rPr lang="en-US" dirty="0"/>
              <a:t>Compare results.</a:t>
            </a:r>
          </a:p>
          <a:p>
            <a:r>
              <a:rPr lang="en-US" dirty="0"/>
              <a:t>Conclusion.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2A8DF5-509C-3C42-958A-63A2F3D00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D5D7-C417-6044-AE5B-59E4DAD27506}" type="datetime1">
              <a:rPr lang="en-IN" smtClean="0"/>
              <a:t>02-10-2022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4A1A55-4F3B-0D41-8066-F12426789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 (EE4572)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190B9-1ACC-4A48-8A5C-B4BC4734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D411-A326-504C-A941-9EFCFA893D1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0694289-AF8D-C242-822F-982071F7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RESEARCH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96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FCB8B28-FC14-A94C-B5F8-B270DCAE2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000" t="4282" r="3024" b="6866"/>
          <a:stretch/>
        </p:blipFill>
        <p:spPr>
          <a:xfrm>
            <a:off x="3124199" y="1482187"/>
            <a:ext cx="5937305" cy="463578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2A8DF5-509C-3C42-958A-63A2F3D00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D5D7-C417-6044-AE5B-59E4DAD27506}" type="datetime1">
              <a:rPr lang="en-IN" smtClean="0"/>
              <a:t>02-10-2022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4A1A55-4F3B-0D41-8066-F12426789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 (EE4572)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190B9-1ACC-4A48-8A5C-B4BC4734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D411-A326-504C-A941-9EFCFA893D1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0694289-AF8D-C242-822F-982071F74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21792" cy="653143"/>
          </a:xfrm>
        </p:spPr>
        <p:txBody>
          <a:bodyPr>
            <a:normAutofit/>
          </a:bodyPr>
          <a:lstStyle/>
          <a:p>
            <a:r>
              <a:rPr lang="en-US" dirty="0"/>
              <a:t>MODELLING : BLOCK DIGRAM OF OVERALL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E036CF-7F5C-2C25-AE02-EA98449AD678}"/>
              </a:ext>
            </a:extLst>
          </p:cNvPr>
          <p:cNvSpPr/>
          <p:nvPr/>
        </p:nvSpPr>
        <p:spPr>
          <a:xfrm>
            <a:off x="2955403" y="1430832"/>
            <a:ext cx="6281194" cy="48194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7377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T1" id="{5AB9C603-A1A4-604E-8CD6-DF4B727201D6}" vid="{98B72D25-9954-2F40-872F-7B9C99222E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723</TotalTime>
  <Words>1116</Words>
  <Application>Microsoft Office PowerPoint</Application>
  <PresentationFormat>Widescreen</PresentationFormat>
  <Paragraphs>313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Amazon Ember</vt:lpstr>
      <vt:lpstr>Arial</vt:lpstr>
      <vt:lpstr>Arial</vt:lpstr>
      <vt:lpstr>Calibri</vt:lpstr>
      <vt:lpstr>Calibri Light</vt:lpstr>
      <vt:lpstr>Cambria</vt:lpstr>
      <vt:lpstr>Times</vt:lpstr>
      <vt:lpstr>Times New Roman</vt:lpstr>
      <vt:lpstr>Wingdings</vt:lpstr>
      <vt:lpstr>Office Theme</vt:lpstr>
      <vt:lpstr> FULLY AUTOMATED IRRIGATION SYSTEM</vt:lpstr>
      <vt:lpstr>Outline</vt:lpstr>
      <vt:lpstr>INTRODUCTION</vt:lpstr>
      <vt:lpstr>RESEARCH OBJECTIVES</vt:lpstr>
      <vt:lpstr>RESEARCH METHOD : CURRENT TECHNOLOGIES</vt:lpstr>
      <vt:lpstr>RESEARCH METHOD : SURVEY</vt:lpstr>
      <vt:lpstr>RESEARCH METHOD : DEMERITS</vt:lpstr>
      <vt:lpstr>RESEARCH METHOD</vt:lpstr>
      <vt:lpstr>MODELLING : BLOCK DIGRAM OF OVERALL SYSTEM</vt:lpstr>
      <vt:lpstr>MODELLING : COMPONENTS SPECIFICATIONS</vt:lpstr>
      <vt:lpstr>MODELLING : BLOCK DIGRAM OF PERTICULAR CROP CORIENDER </vt:lpstr>
      <vt:lpstr>MODELLING : WORK DONE </vt:lpstr>
      <vt:lpstr>IMPLICATIONS </vt:lpstr>
      <vt:lpstr>CALCULATED RESULT </vt:lpstr>
      <vt:lpstr>BENIFITS </vt:lpstr>
      <vt:lpstr>CONCLUSION</vt:lpstr>
      <vt:lpstr>PROJECT PLAN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Title</dc:title>
  <dc:creator>RAJANIKANT A. METRI</dc:creator>
  <cp:lastModifiedBy>Aditya Desai</cp:lastModifiedBy>
  <cp:revision>15</cp:revision>
  <dcterms:created xsi:type="dcterms:W3CDTF">2022-10-01T08:38:23Z</dcterms:created>
  <dcterms:modified xsi:type="dcterms:W3CDTF">2022-10-02T21:02:30Z</dcterms:modified>
</cp:coreProperties>
</file>